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30"/>
  </p:notesMasterIdLst>
  <p:handoutMasterIdLst>
    <p:handoutMasterId r:id="rId31"/>
  </p:handoutMasterIdLst>
  <p:sldIdLst>
    <p:sldId id="746" r:id="rId3"/>
    <p:sldId id="871" r:id="rId4"/>
    <p:sldId id="834" r:id="rId5"/>
    <p:sldId id="833" r:id="rId6"/>
    <p:sldId id="893" r:id="rId7"/>
    <p:sldId id="894" r:id="rId8"/>
    <p:sldId id="895" r:id="rId9"/>
    <p:sldId id="896" r:id="rId10"/>
    <p:sldId id="898" r:id="rId11"/>
    <p:sldId id="900" r:id="rId12"/>
    <p:sldId id="901" r:id="rId13"/>
    <p:sldId id="921" r:id="rId14"/>
    <p:sldId id="922" r:id="rId15"/>
    <p:sldId id="923" r:id="rId16"/>
    <p:sldId id="924" r:id="rId17"/>
    <p:sldId id="925" r:id="rId18"/>
    <p:sldId id="908" r:id="rId19"/>
    <p:sldId id="919" r:id="rId20"/>
    <p:sldId id="920" r:id="rId21"/>
    <p:sldId id="926" r:id="rId22"/>
    <p:sldId id="927" r:id="rId23"/>
    <p:sldId id="912" r:id="rId24"/>
    <p:sldId id="914" r:id="rId25"/>
    <p:sldId id="913" r:id="rId26"/>
    <p:sldId id="928" r:id="rId27"/>
    <p:sldId id="916" r:id="rId28"/>
    <p:sldId id="917" r:id="rId29"/>
  </p:sldIdLst>
  <p:sldSz cx="9144000" cy="6858000" type="screen4x3"/>
  <p:notesSz cx="6985000" cy="9283700"/>
  <p:custDataLst>
    <p:tags r:id="rId3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  <p15:guide id="3" orient="horz" pos="2924">
          <p15:clr>
            <a:srgbClr val="A4A3A4"/>
          </p15:clr>
        </p15:guide>
        <p15:guide id="4" pos="220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vid Tse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7F00"/>
    <a:srgbClr val="4DAF4A"/>
    <a:srgbClr val="984EA3"/>
    <a:srgbClr val="E41A1C"/>
    <a:srgbClr val="377EB8"/>
    <a:srgbClr val="0000CC"/>
    <a:srgbClr val="0000FF"/>
    <a:srgbClr val="002E8A"/>
    <a:srgbClr val="C9FFCE"/>
    <a:srgbClr val="A3D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43" autoAdjust="0"/>
    <p:restoredTop sz="86429" autoAdjust="0"/>
  </p:normalViewPr>
  <p:slideViewPr>
    <p:cSldViewPr snapToGrid="0" showGuides="1">
      <p:cViewPr>
        <p:scale>
          <a:sx n="83" d="100"/>
          <a:sy n="83" d="100"/>
        </p:scale>
        <p:origin x="26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8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902"/>
    </p:cViewPr>
  </p:sorterViewPr>
  <p:notesViewPr>
    <p:cSldViewPr snapToGrid="0" showGuides="1">
      <p:cViewPr varScale="1">
        <p:scale>
          <a:sx n="74" d="100"/>
          <a:sy n="74" d="100"/>
        </p:scale>
        <p:origin x="-4080" y="-102"/>
      </p:cViewPr>
      <p:guideLst>
        <p:guide orient="horz" pos="2928"/>
        <p:guide pos="2208"/>
        <p:guide orient="horz" pos="2924"/>
        <p:guide pos="22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tags" Target="tags/tag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commentAuthors" Target="commentAuthors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9" y="1"/>
            <a:ext cx="3026517" cy="464027"/>
          </a:xfrm>
          <a:prstGeom prst="rect">
            <a:avLst/>
          </a:prstGeom>
        </p:spPr>
        <p:txBody>
          <a:bodyPr vert="horz" lIns="92867" tIns="46433" rIns="92867" bIns="4643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906" y="1"/>
            <a:ext cx="3026517" cy="464027"/>
          </a:xfrm>
          <a:prstGeom prst="rect">
            <a:avLst/>
          </a:prstGeom>
        </p:spPr>
        <p:txBody>
          <a:bodyPr vert="horz" lIns="92867" tIns="46433" rIns="92867" bIns="46433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8" y="8818090"/>
            <a:ext cx="5910871" cy="464027"/>
          </a:xfrm>
          <a:prstGeom prst="rect">
            <a:avLst/>
          </a:prstGeom>
        </p:spPr>
        <p:txBody>
          <a:bodyPr vert="horz" lIns="92867" tIns="46433" rIns="92867" bIns="4643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Site Visit: Purdue </a:t>
            </a:r>
            <a:r>
              <a:rPr lang="en-US" err="1"/>
              <a:t>UniversityScience</a:t>
            </a:r>
            <a:r>
              <a:rPr lang="en-US"/>
              <a:t> of Information, September 2009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44661" y="8818090"/>
            <a:ext cx="838769" cy="464027"/>
          </a:xfrm>
          <a:prstGeom prst="rect">
            <a:avLst/>
          </a:prstGeom>
        </p:spPr>
        <p:txBody>
          <a:bodyPr vert="horz" lIns="92867" tIns="46433" rIns="92867" bIns="46433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B1749C4-F97F-4008-AA1B-A52242A461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1417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9" y="1"/>
            <a:ext cx="3026517" cy="464027"/>
          </a:xfrm>
          <a:prstGeom prst="rect">
            <a:avLst/>
          </a:prstGeom>
        </p:spPr>
        <p:txBody>
          <a:bodyPr vert="horz" lIns="92867" tIns="46433" rIns="92867" bIns="4643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906" y="1"/>
            <a:ext cx="3026517" cy="464027"/>
          </a:xfrm>
          <a:prstGeom prst="rect">
            <a:avLst/>
          </a:prstGeom>
        </p:spPr>
        <p:txBody>
          <a:bodyPr vert="horz" lIns="92867" tIns="46433" rIns="92867" bIns="46433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1807134-B104-49C7-B6EC-5FA38F59B107}" type="datetimeFigureOut">
              <a:rPr lang="en-US"/>
              <a:pPr>
                <a:defRPr/>
              </a:pPr>
              <a:t>10/6/17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695325"/>
            <a:ext cx="4641850" cy="3481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67" tIns="46433" rIns="92867" bIns="46433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185" y="4409054"/>
            <a:ext cx="5588633" cy="4177824"/>
          </a:xfrm>
          <a:prstGeom prst="rect">
            <a:avLst/>
          </a:prstGeom>
        </p:spPr>
        <p:txBody>
          <a:bodyPr vert="horz" lIns="92867" tIns="46433" rIns="92867" bIns="46433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9" y="8818090"/>
            <a:ext cx="3026517" cy="464027"/>
          </a:xfrm>
          <a:prstGeom prst="rect">
            <a:avLst/>
          </a:prstGeom>
        </p:spPr>
        <p:txBody>
          <a:bodyPr vert="horz" lIns="92867" tIns="46433" rIns="92867" bIns="4643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906" y="8818090"/>
            <a:ext cx="3026517" cy="464027"/>
          </a:xfrm>
          <a:prstGeom prst="rect">
            <a:avLst/>
          </a:prstGeom>
        </p:spPr>
        <p:txBody>
          <a:bodyPr vert="horz" lIns="92867" tIns="46433" rIns="92867" bIns="46433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C4C029BC-D4BF-4161-BEA0-98D6718850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434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\begin{align*}</a:t>
            </a: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R_*(\GR_n, d_e)  </a:t>
            </a: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&amp;\geq \frac{\E[\log \textcolor{red}{|\Aut(G)|}] + \E[\log \textcolor{red}{|\Adm(G)|}] - 1}{\log n!}  \\</a:t>
            </a: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&amp;= \frac{\E[\log \textcolor{red}{|\Gamma(G)|}] - 1}{\log n!}.</a:t>
            </a: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\end{align*}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29BC-D4BF-4161-BEA0-98D6718850F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5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noindent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Consider $G \sim \PA(n, m)$ for fixed $m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geq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1$.  We have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\begin{align*}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{red}{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H(G)} =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\log n + m (\log 2m -1 -log m!-A)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n+o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(n),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\end{align*}  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$A= A(m) = \sum_{d = m}^{\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infty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{\log d}{(d+1)(d+2)}$.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29BC-D4BF-4161-BEA0-98D6718850FD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355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7"/>
          <p:cNvSpPr/>
          <p:nvPr userDrawn="1"/>
        </p:nvSpPr>
        <p:spPr>
          <a:xfrm>
            <a:off x="7086600" y="0"/>
            <a:ext cx="2057400" cy="6324600"/>
          </a:xfrm>
          <a:prstGeom prst="rect">
            <a:avLst/>
          </a:prstGeom>
          <a:gradFill>
            <a:gsLst>
              <a:gs pos="0">
                <a:schemeClr val="tx1">
                  <a:alpha val="32000"/>
                </a:schemeClr>
              </a:gs>
              <a:gs pos="59000">
                <a:schemeClr val="tx1">
                  <a:alpha val="41000"/>
                </a:schemeClr>
              </a:gs>
              <a:gs pos="100000">
                <a:schemeClr val="tx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6" descr="information_full page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4"/>
          <p:cNvSpPr/>
          <p:nvPr userDrawn="1"/>
        </p:nvSpPr>
        <p:spPr bwMode="invGray">
          <a:xfrm>
            <a:off x="7400925" y="0"/>
            <a:ext cx="1743075" cy="685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19"/>
          <p:cNvSpPr/>
          <p:nvPr userDrawn="1"/>
        </p:nvSpPr>
        <p:spPr bwMode="invGray">
          <a:xfrm>
            <a:off x="554038" y="2427288"/>
            <a:ext cx="5943600" cy="16002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000"/>
                </a:schemeClr>
              </a:gs>
              <a:gs pos="13000">
                <a:schemeClr val="tx1">
                  <a:alpha val="35000"/>
                </a:schemeClr>
              </a:gs>
              <a:gs pos="43000">
                <a:schemeClr val="tx1">
                  <a:alpha val="89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8"/>
          <p:cNvSpPr txBox="1"/>
          <p:nvPr userDrawn="1"/>
        </p:nvSpPr>
        <p:spPr>
          <a:xfrm>
            <a:off x="0" y="6400800"/>
            <a:ext cx="32004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C9FFCE"/>
                </a:solidFill>
                <a:latin typeface="+mn-lt"/>
              </a:rPr>
              <a:t>National Science Foundation</a:t>
            </a:r>
            <a:r>
              <a:rPr lang="en-US" sz="1000">
                <a:solidFill>
                  <a:srgbClr val="0DFF7A"/>
                </a:solidFill>
                <a:latin typeface="+mn-lt"/>
              </a:rPr>
              <a:t/>
            </a:r>
            <a:br>
              <a:rPr lang="en-US" sz="1000">
                <a:solidFill>
                  <a:srgbClr val="0DFF7A"/>
                </a:solidFill>
                <a:latin typeface="+mn-lt"/>
              </a:rPr>
            </a:br>
            <a:r>
              <a:rPr lang="en-US" sz="1000">
                <a:solidFill>
                  <a:srgbClr val="E1F2FF"/>
                </a:solidFill>
                <a:latin typeface="+mn-lt"/>
              </a:rPr>
              <a:t>Science  &amp; Technology Centers Program</a:t>
            </a:r>
            <a:endParaRPr lang="en-US" sz="1050">
              <a:solidFill>
                <a:srgbClr val="E1F2FF"/>
              </a:solidFill>
              <a:latin typeface="+mn-lt"/>
            </a:endParaRPr>
          </a:p>
        </p:txBody>
      </p:sp>
      <p:sp>
        <p:nvSpPr>
          <p:cNvPr id="9" name="TextBox 16"/>
          <p:cNvSpPr txBox="1"/>
          <p:nvPr userDrawn="1"/>
        </p:nvSpPr>
        <p:spPr>
          <a:xfrm>
            <a:off x="7086600" y="1639888"/>
            <a:ext cx="1905000" cy="45243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Bryn Mawr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Howard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MIT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Princeton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Purdue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Stanford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UC Berkeley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UC San Diego</a:t>
            </a:r>
          </a:p>
          <a:p>
            <a:pPr algn="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latin typeface="+mn-lt"/>
              </a:rPr>
              <a:t>UIUC</a:t>
            </a:r>
            <a:endParaRPr lang="en-US">
              <a:latin typeface="+mn-lt"/>
            </a:endParaRPr>
          </a:p>
        </p:txBody>
      </p:sp>
      <p:pic>
        <p:nvPicPr>
          <p:cNvPr id="10" name="Picture 28" descr="Sci-Info-Mark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293688"/>
            <a:ext cx="1208087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5" descr="claude shannon.bmp"/>
          <p:cNvPicPr>
            <a:picLocks noChangeAspect="1"/>
          </p:cNvPicPr>
          <p:nvPr userDrawn="1"/>
        </p:nvPicPr>
        <p:blipFill>
          <a:blip r:embed="rId4" cstate="print">
            <a:lum bright="2000" contrast="5000"/>
          </a:blip>
          <a:stretch>
            <a:fillRect/>
          </a:stretch>
        </p:blipFill>
        <p:spPr>
          <a:xfrm>
            <a:off x="2745960" y="3951248"/>
            <a:ext cx="1639285" cy="2057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  <a:scene3d>
            <a:camera prst="orthographicFront"/>
            <a:lightRig rig="threePt" dir="t"/>
          </a:scene3d>
          <a:sp3d extrusionH="114300" contourW="38100">
            <a:bevelT w="165100" prst="coolSlant"/>
            <a:bevelB/>
            <a:extrusionClr>
              <a:schemeClr val="tx2">
                <a:lumMod val="75000"/>
              </a:schemeClr>
            </a:extrusionClr>
          </a:sp3d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0" y="925551"/>
            <a:ext cx="6991815" cy="1524000"/>
          </a:xfrm>
          <a:gradFill>
            <a:gsLst>
              <a:gs pos="0">
                <a:schemeClr val="tx1">
                  <a:alpha val="20000"/>
                </a:schemeClr>
              </a:gs>
              <a:gs pos="8000">
                <a:schemeClr val="tx1">
                  <a:alpha val="95000"/>
                </a:schemeClr>
              </a:gs>
              <a:gs pos="23000">
                <a:schemeClr val="tx2">
                  <a:lumMod val="50000"/>
                </a:schemeClr>
              </a:gs>
              <a:gs pos="50000">
                <a:srgbClr val="00CC5C"/>
              </a:gs>
              <a:gs pos="75000">
                <a:schemeClr val="tx2">
                  <a:lumMod val="50000"/>
                </a:schemeClr>
              </a:gs>
              <a:gs pos="92000">
                <a:schemeClr val="tx1">
                  <a:alpha val="95000"/>
                </a:schemeClr>
              </a:gs>
              <a:gs pos="100000">
                <a:schemeClr val="tx1">
                  <a:alpha val="20000"/>
                </a:schemeClr>
              </a:gs>
            </a:gsLst>
            <a:lin ang="0" scaled="1"/>
          </a:gradFill>
        </p:spPr>
        <p:txBody>
          <a:bodyPr/>
          <a:lstStyle>
            <a:lvl1pPr>
              <a:defRPr sz="4400" b="1">
                <a:solidFill>
                  <a:schemeClr val="bg1"/>
                </a:solidFill>
                <a:effectLst>
                  <a:innerShdw blurRad="63500" dist="50800" dir="18900000">
                    <a:prstClr val="black"/>
                  </a:innerShdw>
                </a:effectLst>
                <a:latin typeface="Continuum Medium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invGray">
          <a:xfrm>
            <a:off x="38100" y="2438400"/>
            <a:ext cx="6976017" cy="914400"/>
          </a:xfrm>
          <a:noFill/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2800" b="0" baseline="0">
                <a:solidFill>
                  <a:srgbClr val="A3D8FF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4038600" y="6400800"/>
            <a:ext cx="762000" cy="365125"/>
          </a:xfrm>
        </p:spPr>
        <p:txBody>
          <a:bodyPr/>
          <a:lstStyle>
            <a:lvl1pPr>
              <a:defRPr smtClean="0">
                <a:solidFill>
                  <a:srgbClr val="00B050"/>
                </a:solidFill>
              </a:defRPr>
            </a:lvl1pPr>
          </a:lstStyle>
          <a:p>
            <a:pPr>
              <a:defRPr/>
            </a:pPr>
            <a:fld id="{E2EB109D-6E25-45E7-B91E-5C2355AD9E49}" type="datetime1">
              <a:rPr lang="en-US"/>
              <a:pPr>
                <a:defRPr/>
              </a:pPr>
              <a:t>10/6/17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200" y="6400800"/>
            <a:ext cx="3886200" cy="365125"/>
          </a:xfrm>
        </p:spPr>
        <p:txBody>
          <a:bodyPr/>
          <a:lstStyle>
            <a:lvl1pPr>
              <a:defRPr>
                <a:solidFill>
                  <a:srgbClr val="F7FFF8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76800" y="6400800"/>
            <a:ext cx="609600" cy="365125"/>
          </a:xfrm>
        </p:spPr>
        <p:txBody>
          <a:bodyPr/>
          <a:lstStyle>
            <a:lvl1pPr>
              <a:defRPr smtClean="0">
                <a:solidFill>
                  <a:srgbClr val="00B050"/>
                </a:solidFill>
              </a:defRPr>
            </a:lvl1pPr>
          </a:lstStyle>
          <a:p>
            <a:pPr>
              <a:defRPr/>
            </a:pPr>
            <a:fld id="{24A8CAD7-6CDF-4384-96C6-02421D7004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02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A9D47E-B22A-45FC-B5AE-071BB91A3C0A}" type="datetime1">
              <a:rPr lang="en-US"/>
              <a:pPr>
                <a:defRPr/>
              </a:pPr>
              <a:t>10/6/17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A7567C-0CA0-47CE-88E0-A378D583B8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33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information_verticalstripe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71"/>
          <a:stretch>
            <a:fillRect/>
          </a:stretch>
        </p:blipFill>
        <p:spPr bwMode="auto">
          <a:xfrm>
            <a:off x="0" y="0"/>
            <a:ext cx="9144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0"/>
            <a:ext cx="2057400" cy="5211763"/>
          </a:xfrm>
        </p:spPr>
        <p:txBody>
          <a:bodyPr vert="eaVert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0"/>
            <a:ext cx="6019800" cy="5211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F3CE04-C110-40C9-84D0-255A846FC26E}" type="datetime1">
              <a:rPr lang="en-US"/>
              <a:pPr>
                <a:defRPr/>
              </a:pPr>
              <a:t>10/6/17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96DBD-046A-4EB8-B7C3-92AF087659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753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formation_full pa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invGray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 bwMode="invGray">
          <a:xfrm>
            <a:off x="-1" y="-1"/>
            <a:ext cx="9144001" cy="478465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000"/>
                </a:schemeClr>
              </a:gs>
              <a:gs pos="13000">
                <a:schemeClr val="tx1">
                  <a:alpha val="35000"/>
                </a:schemeClr>
              </a:gs>
              <a:gs pos="43000">
                <a:schemeClr val="tx1">
                  <a:alpha val="89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white">
          <a:xfrm>
            <a:off x="7666075" y="0"/>
            <a:ext cx="1477925" cy="6857999"/>
          </a:xfrm>
          <a:prstGeom prst="rect">
            <a:avLst/>
          </a:prstGeom>
          <a:gradFill>
            <a:gsLst>
              <a:gs pos="0">
                <a:schemeClr val="tx1"/>
              </a:gs>
              <a:gs pos="41000">
                <a:srgbClr val="A7E3C6">
                  <a:alpha val="79000"/>
                </a:srgbClr>
              </a:gs>
              <a:gs pos="75000">
                <a:srgbClr val="A7E3C6">
                  <a:alpha val="79000"/>
                </a:srgbClr>
              </a:gs>
              <a:gs pos="100000">
                <a:schemeClr val="tx1">
                  <a:alpha val="3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invGray">
          <a:xfrm>
            <a:off x="16834" y="2225740"/>
            <a:ext cx="7638607" cy="914400"/>
          </a:xfrm>
          <a:noFill/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2800" b="0" baseline="0">
                <a:solidFill>
                  <a:srgbClr val="F7FFF8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(s) or Section Title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7644809" y="2402980"/>
            <a:ext cx="1378690" cy="39600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Bryn </a:t>
            </a:r>
            <a:r>
              <a:rPr lang="en-US" sz="1400" b="1" dirty="0" err="1">
                <a:solidFill>
                  <a:prstClr val="black"/>
                </a:solidFill>
                <a:latin typeface="Arial"/>
              </a:rPr>
              <a:t>Mawr</a:t>
            </a:r>
            <a:endParaRPr lang="en-US" sz="1400" b="1" dirty="0">
              <a:solidFill>
                <a:prstClr val="black"/>
              </a:solidFill>
              <a:latin typeface="Arial"/>
            </a:endParaRP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Howard</a:t>
            </a:r>
            <a:endParaRPr lang="en-US" sz="1400" b="1" dirty="0">
              <a:solidFill>
                <a:prstClr val="black"/>
              </a:solidFill>
              <a:latin typeface="Arial"/>
            </a:endParaRP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>
                <a:solidFill>
                  <a:prstClr val="black"/>
                </a:solidFill>
                <a:latin typeface="Arial"/>
              </a:rPr>
              <a:t>MIT</a:t>
            </a: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>
                <a:solidFill>
                  <a:prstClr val="black"/>
                </a:solidFill>
                <a:latin typeface="Arial"/>
              </a:rPr>
              <a:t>Princeton</a:t>
            </a: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Purdue</a:t>
            </a: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Stanford</a:t>
            </a: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Texas A&amp;M</a:t>
            </a:r>
            <a:endParaRPr lang="en-US" sz="1400" b="1" dirty="0">
              <a:solidFill>
                <a:prstClr val="black"/>
              </a:solidFill>
              <a:latin typeface="Arial"/>
            </a:endParaRP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>
                <a:solidFill>
                  <a:prstClr val="black"/>
                </a:solidFill>
                <a:latin typeface="Arial"/>
              </a:rPr>
              <a:t>UC Berkeley</a:t>
            </a: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>
                <a:solidFill>
                  <a:prstClr val="black"/>
                </a:solidFill>
                <a:latin typeface="Arial"/>
              </a:rPr>
              <a:t>UC San Diego</a:t>
            </a: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UIUC</a:t>
            </a:r>
          </a:p>
          <a:p>
            <a:pPr algn="r" fontAlgn="auto">
              <a:spcBef>
                <a:spcPts val="0"/>
              </a:spcBef>
              <a:spcAft>
                <a:spcPts val="100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University of Hawaii</a:t>
            </a:r>
            <a:endParaRPr lang="en-US" b="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1"/>
          </p:nvPr>
        </p:nvSpPr>
        <p:spPr>
          <a:xfrm>
            <a:off x="8422761" y="6407811"/>
            <a:ext cx="609600" cy="365125"/>
          </a:xfrm>
        </p:spPr>
        <p:txBody>
          <a:bodyPr/>
          <a:lstStyle>
            <a:lvl1pPr>
              <a:defRPr>
                <a:solidFill>
                  <a:srgbClr val="B9E9D2"/>
                </a:solidFill>
              </a:defRPr>
            </a:lvl1pPr>
          </a:lstStyle>
          <a:p>
            <a:fld id="{1D3FCF37-E2E3-430E-B302-F9D7392DF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2"/>
          </p:nvPr>
        </p:nvSpPr>
        <p:spPr>
          <a:xfrm>
            <a:off x="-1" y="6485895"/>
            <a:ext cx="4784651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 dirty="0" smtClean="0">
              <a:solidFill>
                <a:srgbClr val="C9FFCE"/>
              </a:solidFill>
            </a:endParaRPr>
          </a:p>
          <a:p>
            <a:r>
              <a:rPr lang="en-US" dirty="0" smtClean="0">
                <a:solidFill>
                  <a:srgbClr val="C9FFCE"/>
                </a:solidFill>
              </a:rPr>
              <a:t>National Science Foundation/</a:t>
            </a:r>
            <a:r>
              <a:rPr lang="en-US" dirty="0" smtClean="0">
                <a:solidFill>
                  <a:srgbClr val="E1F2FF"/>
                </a:solidFill>
              </a:rPr>
              <a:t>Science  &amp; Technology Centers Program/</a:t>
            </a:r>
            <a:r>
              <a:rPr lang="en-US" dirty="0" smtClean="0">
                <a:solidFill>
                  <a:srgbClr val="B9E9D2"/>
                </a:solidFill>
              </a:rPr>
              <a:t>December 2011</a:t>
            </a:r>
            <a:endParaRPr lang="en-US" sz="1000" dirty="0" smtClean="0">
              <a:solidFill>
                <a:srgbClr val="B9E9D2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 bwMode="invGray">
          <a:xfrm>
            <a:off x="0" y="478398"/>
            <a:ext cx="9144000" cy="1562986"/>
          </a:xfrm>
          <a:prstGeom prst="rect">
            <a:avLst/>
          </a:prstGeom>
          <a:gradFill>
            <a:gsLst>
              <a:gs pos="0">
                <a:schemeClr val="tx1">
                  <a:alpha val="20000"/>
                </a:schemeClr>
              </a:gs>
              <a:gs pos="8000">
                <a:schemeClr val="tx1">
                  <a:alpha val="95000"/>
                </a:schemeClr>
              </a:gs>
              <a:gs pos="23000">
                <a:schemeClr val="tx2">
                  <a:lumMod val="50000"/>
                </a:schemeClr>
              </a:gs>
              <a:gs pos="50000">
                <a:srgbClr val="00CC5C"/>
              </a:gs>
              <a:gs pos="75000">
                <a:schemeClr val="tx2">
                  <a:lumMod val="50000"/>
                </a:schemeClr>
              </a:gs>
              <a:gs pos="92000">
                <a:schemeClr val="tx1">
                  <a:alpha val="95000"/>
                </a:schemeClr>
              </a:gs>
              <a:gs pos="100000">
                <a:schemeClr val="tx1">
                  <a:alpha val="2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0" y="478965"/>
            <a:ext cx="9144000" cy="1524000"/>
          </a:xfrm>
          <a:noFill/>
        </p:spPr>
        <p:txBody>
          <a:bodyPr>
            <a:normAutofit/>
          </a:bodyPr>
          <a:lstStyle>
            <a:lvl1pPr>
              <a:defRPr sz="4400" b="1">
                <a:solidFill>
                  <a:schemeClr val="bg1"/>
                </a:solidFill>
                <a:effectLst>
                  <a:innerShdw blurRad="63500" dist="50800" dir="18900000">
                    <a:prstClr val="black"/>
                  </a:innerShdw>
                </a:effectLst>
                <a:latin typeface="Continuum Medium" pitchFamily="2" charset="0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pic>
        <p:nvPicPr>
          <p:cNvPr id="29" name="Picture 28" descr="Sci-Info-Mark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76631" y="634596"/>
            <a:ext cx="1373512" cy="12048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 descr="claude shannon.bmp"/>
          <p:cNvPicPr>
            <a:picLocks noChangeAspect="1"/>
          </p:cNvPicPr>
          <p:nvPr userDrawn="1"/>
        </p:nvPicPr>
        <p:blipFill>
          <a:blip r:embed="rId4" cstate="print">
            <a:lum bright="2000" contrast="5000"/>
          </a:blip>
          <a:stretch>
            <a:fillRect/>
          </a:stretch>
        </p:blipFill>
        <p:spPr>
          <a:xfrm>
            <a:off x="7849589" y="542841"/>
            <a:ext cx="1092392" cy="13710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085916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B05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51" y="1687551"/>
            <a:ext cx="8229600" cy="4221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7F316-1E13-46C3-9EB4-6931A8E029C4}" type="datetime1">
              <a:rPr lang="en-US" smtClean="0">
                <a:solidFill>
                  <a:prstClr val="black"/>
                </a:solidFill>
              </a:rPr>
              <a:pPr/>
              <a:t>10/6/17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1781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36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B3F2D-2DEA-44AB-9ACB-A987A30BC346}" type="datetime1">
              <a:rPr lang="en-US" smtClean="0">
                <a:solidFill>
                  <a:prstClr val="black"/>
                </a:solidFill>
              </a:rPr>
              <a:pPr/>
              <a:t>10/6/17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3392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2CD50-B9D1-43DF-BE04-3244DA1E0E64}" type="datetime1">
              <a:rPr lang="en-US" smtClean="0">
                <a:solidFill>
                  <a:prstClr val="black"/>
                </a:solidFill>
              </a:rPr>
              <a:pPr/>
              <a:t>10/6/17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1162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C317-00C5-4C95-9FF3-A89768539299}" type="datetime1">
              <a:rPr lang="en-US" smtClean="0">
                <a:solidFill>
                  <a:prstClr val="black"/>
                </a:solidFill>
              </a:rPr>
              <a:pPr/>
              <a:t>10/6/17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386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5B1A5-93BF-4AD7-B312-EA39A32691A2}" type="datetime1">
              <a:rPr lang="en-US" smtClean="0">
                <a:solidFill>
                  <a:prstClr val="black"/>
                </a:solidFill>
              </a:rPr>
              <a:pPr/>
              <a:t>10/6/17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0715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1BACF-0EC7-479C-8FE7-300AECC97CBA}" type="datetime1">
              <a:rPr lang="en-US" smtClean="0">
                <a:solidFill>
                  <a:prstClr val="black"/>
                </a:solidFill>
              </a:rPr>
              <a:pPr/>
              <a:t>10/6/17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281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B0006-F14E-4EF7-9634-8A5A7BA50C77}" type="datetime1">
              <a:rPr lang="en-US" smtClean="0">
                <a:solidFill>
                  <a:prstClr val="black"/>
                </a:solidFill>
              </a:rPr>
              <a:pPr/>
              <a:t>10/6/17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993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B05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51" y="1687551"/>
            <a:ext cx="8229600" cy="4221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9EDF67-98F3-49C6-BBE3-C6055A3FCA6E}" type="datetime1">
              <a:rPr lang="en-US"/>
              <a:pPr>
                <a:defRPr/>
              </a:pPr>
              <a:t>10/6/17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0417F-D8B2-4CCF-B626-8C25AD6570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661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768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90600"/>
            <a:ext cx="5486400" cy="38131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435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3654-8212-401D-B8F6-836B9DB15213}" type="datetime1">
              <a:rPr lang="en-US" smtClean="0">
                <a:solidFill>
                  <a:prstClr val="black"/>
                </a:solidFill>
              </a:rPr>
              <a:pPr/>
              <a:t>10/6/17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1352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A8EE4-7720-4A86-953A-9EA53FA703D9}" type="datetime1">
              <a:rPr lang="en-US" smtClean="0">
                <a:solidFill>
                  <a:prstClr val="black"/>
                </a:solidFill>
              </a:rPr>
              <a:pPr/>
              <a:t>10/6/17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7797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0"/>
            <a:ext cx="2057400" cy="5211763"/>
          </a:xfrm>
        </p:spPr>
        <p:txBody>
          <a:bodyPr vert="eaVer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0"/>
            <a:ext cx="6019800" cy="5211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AA24B-FD62-42E7-99B7-B98E96DE832F}" type="datetime1">
              <a:rPr lang="en-US" smtClean="0">
                <a:solidFill>
                  <a:prstClr val="black"/>
                </a:solidFill>
              </a:rPr>
              <a:pPr/>
              <a:t>10/6/17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CF37-E2E3-430E-B302-F9D7392DFB2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pic>
        <p:nvPicPr>
          <p:cNvPr id="13" name="Picture 12" descr="information_verticalstripe2.jpg"/>
          <p:cNvPicPr>
            <a:picLocks noChangeAspect="1"/>
          </p:cNvPicPr>
          <p:nvPr userDrawn="1"/>
        </p:nvPicPr>
        <p:blipFill>
          <a:blip r:embed="rId2" cstate="print"/>
          <a:srcRect r="26471"/>
          <a:stretch>
            <a:fillRect/>
          </a:stretch>
        </p:blipFill>
        <p:spPr>
          <a:xfrm rot="5400000">
            <a:off x="4191000" y="-4191000"/>
            <a:ext cx="76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38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EB26F-9710-4392-B454-D28A89907D32}" type="datetime1">
              <a:rPr lang="en-US"/>
              <a:pPr>
                <a:defRPr/>
              </a:pPr>
              <a:t>10/6/17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C06104-828C-4A13-93F6-C1F75B2618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01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0B6975-F512-40E4-91E0-D476B0184D0B}" type="datetime1">
              <a:rPr lang="en-US"/>
              <a:pPr>
                <a:defRPr/>
              </a:pPr>
              <a:t>10/6/17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0F1C00-E59F-42B1-A9A4-FFA71345ED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0183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D1B432-2C3B-4D8D-99E3-ABF1F62D8EA9}" type="datetime1">
              <a:rPr lang="en-US"/>
              <a:pPr>
                <a:defRPr/>
              </a:pPr>
              <a:t>10/6/17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5F95D6-8A20-493B-941B-8C1923052B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74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839D31-BE56-4459-927C-AA74CC3F22F6}" type="datetime1">
              <a:rPr lang="en-US"/>
              <a:pPr>
                <a:defRPr/>
              </a:pPr>
              <a:t>10/6/17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B7DF7C-889B-4DFA-A9E5-E3BCAEA7C2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9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9271FB-4C0C-41B0-835E-274C287A3DF5}" type="datetime1">
              <a:rPr lang="en-US"/>
              <a:pPr>
                <a:defRPr/>
              </a:pPr>
              <a:t>10/6/17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A35A37-7CC2-4DF3-98C4-D1D4F37B8E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440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01A46B-993F-41A8-BFBF-E64B7CAA34BE}" type="datetime1">
              <a:rPr lang="en-US"/>
              <a:pPr>
                <a:defRPr/>
              </a:pPr>
              <a:t>10/6/17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A67CC8-C2C3-4C28-9878-BE8B2065EB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920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768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90600"/>
            <a:ext cx="5486400" cy="381317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435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643FC0-53C2-4625-9603-CC468E2BBE02}" type="datetime1">
              <a:rPr lang="en-US"/>
              <a:pPr>
                <a:defRPr/>
              </a:pPr>
              <a:t>10/6/17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52CFA6-11CB-4523-9F9D-C43F2244C2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70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jpe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information_horizontalheader2.jp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 b="13333"/>
          <a:stretch>
            <a:fillRect/>
          </a:stretch>
        </p:blipFill>
        <p:spPr bwMode="invGray">
          <a:xfrm>
            <a:off x="134938" y="0"/>
            <a:ext cx="90090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76400"/>
            <a:ext cx="8229600" cy="422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38800" y="6400800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DC28305-FE29-41B3-BF83-A0CD8261B2DF}" type="datetime1">
              <a:rPr lang="en-US"/>
              <a:pPr>
                <a:defRPr/>
              </a:pPr>
              <a:t>10/6/17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600" y="6400800"/>
            <a:ext cx="533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3275" y="6513513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6E494FD-ACD8-4DD8-9EC7-A5E7EA6BEE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761163" y="6589713"/>
            <a:ext cx="205422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latin typeface="+mn-lt"/>
              </a:rPr>
              <a:t>Science &amp; Technology Centers Program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152400"/>
            <a:ext cx="4724400" cy="400110"/>
          </a:xfrm>
          <a:prstGeom prst="rect">
            <a:avLst/>
          </a:prstGeom>
          <a:gradFill>
            <a:gsLst>
              <a:gs pos="0">
                <a:srgbClr val="00B050">
                  <a:alpha val="0"/>
                </a:srgbClr>
              </a:gs>
              <a:gs pos="13000">
                <a:srgbClr val="00B050">
                  <a:alpha val="85000"/>
                </a:srgbClr>
              </a:gs>
              <a:gs pos="50000">
                <a:srgbClr val="00B050"/>
              </a:gs>
              <a:gs pos="85000">
                <a:srgbClr val="00B050">
                  <a:alpha val="85000"/>
                </a:srgbClr>
              </a:gs>
              <a:gs pos="100000">
                <a:srgbClr val="00B050">
                  <a:alpha val="0"/>
                </a:srgbClr>
              </a:gs>
            </a:gsLst>
            <a:lin ang="0" scaled="1"/>
          </a:gradFill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>
                <a:solidFill>
                  <a:srgbClr val="C1E4FF"/>
                </a:solidFill>
                <a:effectLst>
                  <a:innerShdw blurRad="63500" dist="50800" dir="18900000">
                    <a:srgbClr val="A7FFCF">
                      <a:alpha val="49804"/>
                    </a:srgbClr>
                  </a:innerShdw>
                </a:effectLst>
                <a:latin typeface="Continuum Medium" pitchFamily="2" charset="0"/>
              </a:rPr>
              <a:t>Center for Science of Informatio</a:t>
            </a:r>
            <a:r>
              <a:rPr lang="en-US" sz="2000" b="1">
                <a:solidFill>
                  <a:srgbClr val="C1E4FF"/>
                </a:solidFill>
                <a:effectLst>
                  <a:innerShdw blurRad="63500" dist="50800" dir="18900000">
                    <a:srgbClr val="00B050">
                      <a:alpha val="50000"/>
                    </a:srgbClr>
                  </a:innerShdw>
                </a:effectLst>
                <a:latin typeface="Continuum Medium" pitchFamily="2" charset="0"/>
              </a:rPr>
              <a:t>n</a:t>
            </a:r>
          </a:p>
        </p:txBody>
      </p:sp>
      <p:pic>
        <p:nvPicPr>
          <p:cNvPr id="1034" name="Picture 20" descr="VerticalSkinnyStripShort2.jp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81" t="2740"/>
          <a:stretch>
            <a:fillRect/>
          </a:stretch>
        </p:blipFill>
        <p:spPr bwMode="auto">
          <a:xfrm>
            <a:off x="-4764" y="0"/>
            <a:ext cx="157164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 flipH="1">
            <a:off x="-4764" y="5029200"/>
            <a:ext cx="157163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 bwMode="invGray">
          <a:xfrm>
            <a:off x="7426325" y="0"/>
            <a:ext cx="1717675" cy="838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7793038" y="0"/>
            <a:ext cx="1350962" cy="83978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038" name="Picture 22" descr="Sci-Info-Mark.png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800" y="58738"/>
            <a:ext cx="83502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61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000" b="1" kern="1200">
          <a:solidFill>
            <a:srgbClr val="008A3E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Continuum Medium" pitchFamily="2" charset="0"/>
          <a:ea typeface="+mj-ea"/>
          <a:cs typeface="Arial" pitchFamily="34" charset="0"/>
        </a:defRPr>
      </a:lvl1pPr>
      <a:lvl2pPr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rgbClr val="008A3E"/>
          </a:solidFill>
          <a:latin typeface="Continuum Medium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B050"/>
        </a:buClr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7E39"/>
        </a:buClr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formation_horizontalheader2.jpg"/>
          <p:cNvPicPr>
            <a:picLocks noChangeAspect="1"/>
          </p:cNvPicPr>
          <p:nvPr/>
        </p:nvPicPr>
        <p:blipFill>
          <a:blip r:embed="rId13" cstate="print"/>
          <a:srcRect t="13333" b="13333"/>
          <a:stretch>
            <a:fillRect/>
          </a:stretch>
        </p:blipFill>
        <p:spPr bwMode="invGray">
          <a:xfrm>
            <a:off x="135129" y="0"/>
            <a:ext cx="9008871" cy="8382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8229600" cy="422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38800" y="6400800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600" y="6400800"/>
            <a:ext cx="533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2761" y="6514141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3FCF37-E2E3-430E-B302-F9D7392DFB2D}" type="slidenum">
              <a:rPr lang="en-US" smtClean="0">
                <a:solidFill>
                  <a:prstClr val="black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61040" y="6589391"/>
            <a:ext cx="20536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800" smtClean="0">
                <a:solidFill>
                  <a:prstClr val="black"/>
                </a:solidFill>
                <a:latin typeface="Arial"/>
              </a:rPr>
              <a:t>Science &amp; Technology Centers Program</a:t>
            </a:r>
            <a:endParaRPr lang="en-US" sz="800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Rectangle 10"/>
          <p:cNvSpPr/>
          <p:nvPr/>
        </p:nvSpPr>
        <p:spPr bwMode="invGray">
          <a:xfrm>
            <a:off x="0" y="0"/>
            <a:ext cx="1244009" cy="838200"/>
          </a:xfrm>
          <a:prstGeom prst="rect">
            <a:avLst/>
          </a:prstGeom>
          <a:gradFill flip="none" rotWithShape="1">
            <a:gsLst>
              <a:gs pos="1000">
                <a:schemeClr val="tx1"/>
              </a:gs>
              <a:gs pos="20000">
                <a:srgbClr val="00CC5C"/>
              </a:gs>
              <a:gs pos="78000">
                <a:schemeClr val="tx2">
                  <a:lumMod val="50000"/>
                </a:schemeClr>
              </a:gs>
              <a:gs pos="92000">
                <a:schemeClr val="tx1">
                  <a:alpha val="95000"/>
                </a:schemeClr>
              </a:gs>
              <a:gs pos="100000">
                <a:schemeClr val="tx1">
                  <a:alpha val="2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19" y="152400"/>
            <a:ext cx="4568435" cy="400110"/>
          </a:xfrm>
          <a:prstGeom prst="rect">
            <a:avLst/>
          </a:prstGeom>
          <a:gradFill>
            <a:gsLst>
              <a:gs pos="0">
                <a:srgbClr val="00B050">
                  <a:alpha val="0"/>
                </a:srgbClr>
              </a:gs>
              <a:gs pos="13000">
                <a:srgbClr val="00B050">
                  <a:alpha val="85000"/>
                </a:srgbClr>
              </a:gs>
              <a:gs pos="50000">
                <a:srgbClr val="00B050"/>
              </a:gs>
              <a:gs pos="85000">
                <a:srgbClr val="00B050">
                  <a:alpha val="85000"/>
                </a:srgbClr>
              </a:gs>
              <a:gs pos="100000">
                <a:schemeClr val="tx1">
                  <a:alpha val="81000"/>
                </a:schemeClr>
              </a:gs>
            </a:gsLst>
            <a:lin ang="0" scaled="1"/>
          </a:gradFill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tinuum Medium" pitchFamily="2" charset="0"/>
              </a:rPr>
              <a:t>Center for Science of Information</a:t>
            </a:r>
            <a:endParaRPr lang="en-US" sz="2000" b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tinuum Medium" pitchFamily="2" charset="0"/>
            </a:endParaRPr>
          </a:p>
        </p:txBody>
      </p:sp>
      <p:pic>
        <p:nvPicPr>
          <p:cNvPr id="23" name="Picture 22" descr="Sci-Info-Mark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229" y="31899"/>
            <a:ext cx="835213" cy="73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88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008A3E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+mn-lt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B050"/>
        </a:buClr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007E39"/>
        </a:buClr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4.png"/><Relationship Id="rId12" Type="http://schemas.openxmlformats.org/officeDocument/2006/relationships/image" Target="../media/image95.png"/><Relationship Id="rId13" Type="http://schemas.openxmlformats.org/officeDocument/2006/relationships/image" Target="../media/image96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Relationship Id="rId3" Type="http://schemas.openxmlformats.org/officeDocument/2006/relationships/image" Target="../media/image29.emf"/><Relationship Id="rId4" Type="http://schemas.openxmlformats.org/officeDocument/2006/relationships/image" Target="../media/image33.png"/><Relationship Id="rId5" Type="http://schemas.openxmlformats.org/officeDocument/2006/relationships/image" Target="../media/image30.emf"/><Relationship Id="rId6" Type="http://schemas.openxmlformats.org/officeDocument/2006/relationships/image" Target="../media/image31.emf"/><Relationship Id="rId7" Type="http://schemas.openxmlformats.org/officeDocument/2006/relationships/image" Target="../media/image34.png"/><Relationship Id="rId8" Type="http://schemas.openxmlformats.org/officeDocument/2006/relationships/image" Target="../media/image32.emf"/><Relationship Id="rId9" Type="http://schemas.openxmlformats.org/officeDocument/2006/relationships/image" Target="../media/image91.png"/><Relationship Id="rId10" Type="http://schemas.openxmlformats.org/officeDocument/2006/relationships/image" Target="../media/image9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5" Type="http://schemas.openxmlformats.org/officeDocument/2006/relationships/image" Target="../media/image122.png"/><Relationship Id="rId6" Type="http://schemas.openxmlformats.org/officeDocument/2006/relationships/image" Target="../media/image35.emf"/><Relationship Id="rId7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40.png"/><Relationship Id="rId5" Type="http://schemas.openxmlformats.org/officeDocument/2006/relationships/image" Target="../media/image41.tiff"/><Relationship Id="rId6" Type="http://schemas.openxmlformats.org/officeDocument/2006/relationships/image" Target="../media/image42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emf"/><Relationship Id="rId5" Type="http://schemas.openxmlformats.org/officeDocument/2006/relationships/image" Target="../media/image5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tiff"/><Relationship Id="rId3" Type="http://schemas.openxmlformats.org/officeDocument/2006/relationships/image" Target="../media/image6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4" Type="http://schemas.openxmlformats.org/officeDocument/2006/relationships/image" Target="../media/image68.png"/><Relationship Id="rId5" Type="http://schemas.openxmlformats.org/officeDocument/2006/relationships/image" Target="../media/image6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4" Type="http://schemas.openxmlformats.org/officeDocument/2006/relationships/image" Target="../media/image72.emf"/><Relationship Id="rId5" Type="http://schemas.openxmlformats.org/officeDocument/2006/relationships/image" Target="../media/image65.png"/><Relationship Id="rId6" Type="http://schemas.openxmlformats.org/officeDocument/2006/relationships/image" Target="../media/image73.emf"/><Relationship Id="rId7" Type="http://schemas.openxmlformats.org/officeDocument/2006/relationships/image" Target="../media/image74.emf"/><Relationship Id="rId8" Type="http://schemas.openxmlformats.org/officeDocument/2006/relationships/image" Target="../media/image68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emf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490.png"/><Relationship Id="rId5" Type="http://schemas.openxmlformats.org/officeDocument/2006/relationships/image" Target="../media/image65.emf"/><Relationship Id="rId6" Type="http://schemas.openxmlformats.org/officeDocument/2006/relationships/image" Target="../media/image510.png"/><Relationship Id="rId7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85.png"/><Relationship Id="rId5" Type="http://schemas.openxmlformats.org/officeDocument/2006/relationships/image" Target="../media/image86.emf"/><Relationship Id="rId6" Type="http://schemas.openxmlformats.org/officeDocument/2006/relationships/image" Target="../media/image8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emf"/><Relationship Id="rId6" Type="http://schemas.openxmlformats.org/officeDocument/2006/relationships/image" Target="../media/image92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6" Type="http://schemas.openxmlformats.org/officeDocument/2006/relationships/image" Target="../media/image15.tiff"/><Relationship Id="rId7" Type="http://schemas.openxmlformats.org/officeDocument/2006/relationships/image" Target="../media/image16.jpeg"/><Relationship Id="rId8" Type="http://schemas.microsoft.com/office/2007/relationships/hdphoto" Target="../media/hdphoto1.wdp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tiff"/><Relationship Id="rId5" Type="http://schemas.openxmlformats.org/officeDocument/2006/relationships/image" Target="../media/image22.tiff"/><Relationship Id="rId6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47067"/>
            <a:ext cx="9144000" cy="1524000"/>
          </a:xfrm>
        </p:spPr>
        <p:txBody>
          <a:bodyPr/>
          <a:lstStyle/>
          <a:p>
            <a:r>
              <a:rPr lang="en-US" dirty="0" smtClean="0"/>
              <a:t>Center for</a:t>
            </a:r>
            <a:br>
              <a:rPr lang="en-US" dirty="0" smtClean="0"/>
            </a:br>
            <a:r>
              <a:rPr lang="en-US" dirty="0" smtClean="0"/>
              <a:t>Science of Information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9177" y="2667376"/>
            <a:ext cx="7082288" cy="2905288"/>
          </a:xfrm>
          <a:gradFill flip="none" rotWithShape="1">
            <a:gsLst>
              <a:gs pos="85000">
                <a:schemeClr val="tx1">
                  <a:alpha val="0"/>
                </a:schemeClr>
              </a:gs>
              <a:gs pos="46000">
                <a:schemeClr val="tx1">
                  <a:alpha val="82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/>
          <a:lstStyle/>
          <a:p>
            <a:r>
              <a:rPr lang="en-US" sz="3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Structural Information:</a:t>
            </a:r>
          </a:p>
          <a:p>
            <a:r>
              <a:rPr lang="en-US" sz="3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Progress Report</a:t>
            </a:r>
          </a:p>
          <a:p>
            <a:r>
              <a:rPr lang="en-US" sz="24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70C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Wojciech</a:t>
            </a:r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70C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 </a:t>
            </a:r>
            <a:r>
              <a:rPr lang="en-US" sz="24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70C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Szpankowski</a:t>
            </a:r>
            <a:endParaRPr lang="en-US" sz="24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0070C0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  <a:p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0070C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Purdue University</a:t>
            </a:r>
          </a:p>
          <a:p>
            <a:endParaRPr lang="en-US" sz="32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3FCF37-E2E3-430E-B302-F9D7392DFB2D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2"/>
          </p:nvPr>
        </p:nvSpPr>
        <p:spPr>
          <a:xfrm>
            <a:off x="-1" y="6485895"/>
            <a:ext cx="4784651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 dirty="0" smtClean="0">
              <a:solidFill>
                <a:srgbClr val="C9FFCE"/>
              </a:solidFill>
            </a:endParaRPr>
          </a:p>
          <a:p>
            <a:r>
              <a:rPr lang="en-US" dirty="0" smtClean="0">
                <a:solidFill>
                  <a:srgbClr val="C9FFCE"/>
                </a:solidFill>
              </a:rPr>
              <a:t>National Science Foundation/</a:t>
            </a:r>
            <a:r>
              <a:rPr lang="en-US" dirty="0" smtClean="0">
                <a:solidFill>
                  <a:srgbClr val="E1F2FF"/>
                </a:solidFill>
              </a:rPr>
              <a:t>Science  &amp; Technology </a:t>
            </a:r>
            <a:r>
              <a:rPr lang="en-US" smtClean="0">
                <a:solidFill>
                  <a:srgbClr val="E1F2FF"/>
                </a:solidFill>
              </a:rPr>
              <a:t>Centers Program</a:t>
            </a:r>
            <a:endParaRPr lang="en-US" sz="1000" dirty="0" smtClean="0">
              <a:solidFill>
                <a:srgbClr val="C9FFCE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03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22987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/>
              <a:t>Lower Bounds on </a:t>
            </a:r>
            <a:r>
              <a:rPr lang="en-US" dirty="0" err="1"/>
              <a:t>Minmax</a:t>
            </a:r>
            <a:r>
              <a:rPr lang="en-US" dirty="0"/>
              <a:t> </a:t>
            </a:r>
            <a:r>
              <a:rPr lang="en-US" dirty="0" smtClean="0"/>
              <a:t>Risk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128" y="5196664"/>
            <a:ext cx="3381170" cy="34226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78568" y="1424616"/>
            <a:ext cx="7153461" cy="80870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>
                <a:solidFill>
                  <a:srgbClr val="C00000"/>
                </a:solidFill>
                <a:ea typeface="Arial" charset="0"/>
                <a:cs typeface="Arial" charset="0"/>
              </a:rPr>
              <a:t>Sets of permutations associated with a random graph model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28" y="2377529"/>
            <a:ext cx="759707" cy="2532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504709" y="2083912"/>
                <a:ext cx="6667782" cy="782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   </a:t>
                </a:r>
                <a:r>
                  <a:rPr lang="en-US" sz="1600" dirty="0" err="1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Automorphism</a:t>
                </a:r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group of the random graph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𝐺</m:t>
                    </m:r>
                  </m:oMath>
                </a14:m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</a:t>
                </a:r>
              </a:p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600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</a:t>
                </a:r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  distributed according to 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709" y="2083912"/>
                <a:ext cx="6667782" cy="782512"/>
              </a:xfrm>
              <a:prstGeom prst="rect">
                <a:avLst/>
              </a:prstGeom>
              <a:blipFill rotWithShape="0">
                <a:blip r:embed="rId4"/>
                <a:stretch>
                  <a:fillRect b="-23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768" y="2526397"/>
            <a:ext cx="264530" cy="23278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128" y="3823167"/>
            <a:ext cx="1068890" cy="2429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098867" y="3365349"/>
                <a:ext cx="4596259" cy="12088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   Set of permutations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σ</m:t>
                    </m:r>
                  </m:oMath>
                </a14:m>
                <a:r>
                  <a:rPr lang="en-US" sz="1600" b="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𝜎</m:t>
                    </m:r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𝐺</m:t>
                    </m:r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sz="1600" b="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has </a:t>
                </a:r>
              </a:p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600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</a:t>
                </a:r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  </a:t>
                </a:r>
                <a:r>
                  <a:rPr lang="en-US" sz="1600" b="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positive probability under the distribution </a:t>
                </a: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867" y="3365349"/>
                <a:ext cx="4596259" cy="120886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2643" y="4035469"/>
            <a:ext cx="230460" cy="20280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84305" y="3064936"/>
            <a:ext cx="3033265" cy="64546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>
                <a:solidFill>
                  <a:srgbClr val="0070C0"/>
                </a:solidFill>
                <a:latin typeface="+mn-lt"/>
                <a:ea typeface="Fira Sans Book" charset="0"/>
                <a:cs typeface="Fira Sans Book" charset="0"/>
              </a:rPr>
              <a:t>Set of feasible permutations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8568" y="4439920"/>
            <a:ext cx="2883201" cy="72518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>
                <a:solidFill>
                  <a:srgbClr val="0070C0"/>
                </a:solidFill>
                <a:latin typeface="+mn-lt"/>
                <a:ea typeface="Fira Sans Book" charset="0"/>
                <a:cs typeface="Fira Sans Book" charset="0"/>
              </a:rPr>
              <a:t>Set of admissible graphs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092320" y="2759183"/>
            <a:ext cx="1890284" cy="29528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400" dirty="0" smtClean="0">
                <a:solidFill>
                  <a:srgbClr val="1919FF"/>
                </a:solidFill>
                <a:latin typeface="+mn-lt"/>
                <a:ea typeface="Fira Sans Book" panose="00000400000000000000" pitchFamily="50" charset="0"/>
              </a:rPr>
              <a:t>Random graph model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6453140" y="1527795"/>
            <a:ext cx="2266783" cy="1797606"/>
            <a:chOff x="7927667" y="557945"/>
            <a:chExt cx="3700166" cy="2592097"/>
          </a:xfrm>
        </p:grpSpPr>
        <p:sp>
          <p:nvSpPr>
            <p:cNvPr id="61" name="Oval 60"/>
            <p:cNvSpPr/>
            <p:nvPr/>
          </p:nvSpPr>
          <p:spPr>
            <a:xfrm>
              <a:off x="9566031" y="1041009"/>
              <a:ext cx="239151" cy="214753"/>
            </a:xfrm>
            <a:prstGeom prst="ellipse">
              <a:avLst/>
            </a:prstGeom>
            <a:solidFill>
              <a:srgbClr val="F3A447">
                <a:lumMod val="75000"/>
              </a:srgbClr>
            </a:solidFill>
            <a:ln w="34925" cap="flat" cmpd="sng" algn="ctr">
              <a:solidFill>
                <a:srgbClr val="F3A4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8633624" y="1844407"/>
              <a:ext cx="239151" cy="214753"/>
            </a:xfrm>
            <a:prstGeom prst="ellipse">
              <a:avLst/>
            </a:prstGeom>
            <a:solidFill>
              <a:srgbClr val="F3A447">
                <a:lumMod val="75000"/>
              </a:srgbClr>
            </a:solidFill>
            <a:ln w="34925" cap="flat" cmpd="sng" algn="ctr">
              <a:solidFill>
                <a:srgbClr val="F3A4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10607301" y="1817520"/>
              <a:ext cx="239151" cy="214753"/>
            </a:xfrm>
            <a:prstGeom prst="ellipse">
              <a:avLst/>
            </a:prstGeom>
            <a:solidFill>
              <a:srgbClr val="F3A447">
                <a:lumMod val="75000"/>
              </a:srgbClr>
            </a:solidFill>
            <a:ln w="34925" cap="flat" cmpd="sng" algn="ctr">
              <a:solidFill>
                <a:srgbClr val="F3A4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8633623" y="2583897"/>
              <a:ext cx="239151" cy="214753"/>
            </a:xfrm>
            <a:prstGeom prst="ellipse">
              <a:avLst/>
            </a:prstGeom>
            <a:solidFill>
              <a:srgbClr val="F3A447">
                <a:lumMod val="75000"/>
              </a:srgbClr>
            </a:solidFill>
            <a:ln w="34925" cap="flat" cmpd="sng" algn="ctr">
              <a:solidFill>
                <a:srgbClr val="F3A4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10607301" y="2569483"/>
              <a:ext cx="239151" cy="214753"/>
            </a:xfrm>
            <a:prstGeom prst="ellipse">
              <a:avLst/>
            </a:prstGeom>
            <a:solidFill>
              <a:srgbClr val="F3A447">
                <a:lumMod val="75000"/>
              </a:srgbClr>
            </a:solidFill>
            <a:ln w="34925" cap="flat" cmpd="sng" algn="ctr">
              <a:solidFill>
                <a:srgbClr val="F3A4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cxnSp>
          <p:nvCxnSpPr>
            <p:cNvPr id="66" name="Straight Connector 65"/>
            <p:cNvCxnSpPr>
              <a:stCxn id="72" idx="7"/>
              <a:endCxn id="71" idx="3"/>
            </p:cNvCxnSpPr>
            <p:nvPr/>
          </p:nvCxnSpPr>
          <p:spPr>
            <a:xfrm flipV="1">
              <a:off x="8837752" y="1224312"/>
              <a:ext cx="763302" cy="651545"/>
            </a:xfrm>
            <a:prstGeom prst="line">
              <a:avLst/>
            </a:prstGeom>
            <a:noFill/>
            <a:ln w="6350" cap="flat" cmpd="sng" algn="ctr">
              <a:solidFill>
                <a:srgbClr val="F3A447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67" name="Straight Connector 66"/>
            <p:cNvCxnSpPr>
              <a:stCxn id="72" idx="6"/>
              <a:endCxn id="73" idx="2"/>
            </p:cNvCxnSpPr>
            <p:nvPr/>
          </p:nvCxnSpPr>
          <p:spPr>
            <a:xfrm flipV="1">
              <a:off x="8872775" y="1924897"/>
              <a:ext cx="1734526" cy="26887"/>
            </a:xfrm>
            <a:prstGeom prst="line">
              <a:avLst/>
            </a:prstGeom>
            <a:noFill/>
            <a:ln w="6350" cap="flat" cmpd="sng" algn="ctr">
              <a:solidFill>
                <a:srgbClr val="F3A447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68" name="Straight Connector 67"/>
            <p:cNvCxnSpPr>
              <a:stCxn id="74" idx="0"/>
              <a:endCxn id="72" idx="4"/>
            </p:cNvCxnSpPr>
            <p:nvPr/>
          </p:nvCxnSpPr>
          <p:spPr>
            <a:xfrm flipV="1">
              <a:off x="8753199" y="2059160"/>
              <a:ext cx="1" cy="524737"/>
            </a:xfrm>
            <a:prstGeom prst="line">
              <a:avLst/>
            </a:prstGeom>
            <a:noFill/>
            <a:ln w="6350" cap="flat" cmpd="sng" algn="ctr">
              <a:solidFill>
                <a:srgbClr val="F3A447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69" name="Straight Connector 68"/>
            <p:cNvCxnSpPr>
              <a:stCxn id="74" idx="6"/>
              <a:endCxn id="75" idx="2"/>
            </p:cNvCxnSpPr>
            <p:nvPr/>
          </p:nvCxnSpPr>
          <p:spPr>
            <a:xfrm flipV="1">
              <a:off x="8872774" y="2676860"/>
              <a:ext cx="1734527" cy="14414"/>
            </a:xfrm>
            <a:prstGeom prst="line">
              <a:avLst/>
            </a:prstGeom>
            <a:noFill/>
            <a:ln w="6350" cap="flat" cmpd="sng" algn="ctr">
              <a:solidFill>
                <a:srgbClr val="F3A447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70" name="Straight Connector 69"/>
            <p:cNvCxnSpPr>
              <a:stCxn id="73" idx="4"/>
              <a:endCxn id="75" idx="0"/>
            </p:cNvCxnSpPr>
            <p:nvPr/>
          </p:nvCxnSpPr>
          <p:spPr>
            <a:xfrm>
              <a:off x="10726877" y="2032273"/>
              <a:ext cx="0" cy="537210"/>
            </a:xfrm>
            <a:prstGeom prst="line">
              <a:avLst/>
            </a:prstGeom>
            <a:noFill/>
            <a:ln w="6350" cap="flat" cmpd="sng" algn="ctr">
              <a:solidFill>
                <a:srgbClr val="F3A447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71" name="Straight Connector 70"/>
            <p:cNvCxnSpPr>
              <a:stCxn id="71" idx="5"/>
              <a:endCxn id="73" idx="1"/>
            </p:cNvCxnSpPr>
            <p:nvPr/>
          </p:nvCxnSpPr>
          <p:spPr>
            <a:xfrm>
              <a:off x="9770159" y="1224312"/>
              <a:ext cx="872165" cy="624658"/>
            </a:xfrm>
            <a:prstGeom prst="line">
              <a:avLst/>
            </a:prstGeom>
            <a:noFill/>
            <a:ln w="6350" cap="flat" cmpd="sng" algn="ctr">
              <a:solidFill>
                <a:srgbClr val="F3A447">
                  <a:lumMod val="50000"/>
                </a:srgbClr>
              </a:solidFill>
              <a:prstDash val="solid"/>
              <a:miter lim="800000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7927667" y="1440783"/>
                  <a:ext cx="914400" cy="91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A5B592">
                        <a:lumMod val="75000"/>
                      </a:srgb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</a:rPr>
                          <m:t>𝑏</m:t>
                        </m:r>
                      </m:oMath>
                    </m:oMathPara>
                  </a14:m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mbria" panose="02040503050406030204"/>
                  </a:endParaRPr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7667" y="1440783"/>
                  <a:ext cx="914400" cy="91440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7962928" y="2223488"/>
                  <a:ext cx="914400" cy="91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A5B592">
                        <a:lumMod val="75000"/>
                      </a:srgb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charset="0"/>
                          </a:rPr>
                          <m:t>𝑑</m:t>
                        </m:r>
                      </m:oMath>
                    </m:oMathPara>
                  </a14:m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" panose="02040503050406030204"/>
                  </a:endParaRP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2928" y="2223488"/>
                  <a:ext cx="914400" cy="91440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>
                  <a:off x="10713433" y="2235642"/>
                  <a:ext cx="914400" cy="91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A5B592">
                        <a:lumMod val="75000"/>
                      </a:srgb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charset="0"/>
                          </a:rPr>
                          <m:t>𝑒</m:t>
                        </m:r>
                      </m:oMath>
                    </m:oMathPara>
                  </a14:m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" panose="02040503050406030204"/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13433" y="2235642"/>
                  <a:ext cx="914400" cy="91440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/>
                <p:cNvSpPr txBox="1"/>
                <p:nvPr/>
              </p:nvSpPr>
              <p:spPr>
                <a:xfrm>
                  <a:off x="10661143" y="1374511"/>
                  <a:ext cx="914400" cy="91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A5B592">
                        <a:lumMod val="75000"/>
                      </a:srgb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</a:rPr>
                          <m:t>𝑐</m:t>
                        </m:r>
                      </m:oMath>
                    </m:oMathPara>
                  </a14:m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mbria" panose="02040503050406030204"/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1143" y="1374511"/>
                  <a:ext cx="914400" cy="91440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/>
                <p:cNvSpPr txBox="1"/>
                <p:nvPr/>
              </p:nvSpPr>
              <p:spPr>
                <a:xfrm>
                  <a:off x="9585538" y="557945"/>
                  <a:ext cx="914400" cy="91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A5B592">
                        <a:lumMod val="75000"/>
                      </a:srgb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444D26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charset="0"/>
                          </a:rPr>
                          <m:t>𝑎</m:t>
                        </m:r>
                      </m:oMath>
                    </m:oMathPara>
                  </a14:m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444D26">
                        <a:lumMod val="75000"/>
                      </a:srgbClr>
                    </a:solidFill>
                    <a:effectLst/>
                    <a:uLnTx/>
                    <a:uFillTx/>
                    <a:latin typeface="Cambria" panose="02040503050406030204"/>
                  </a:endParaRPr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5538" y="557945"/>
                  <a:ext cx="914400" cy="91440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6675873" y="4046628"/>
                <a:ext cx="2145988" cy="295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en-US" sz="1400" dirty="0" smtClean="0">
                    <a:solidFill>
                      <a:srgbClr val="1919FF"/>
                    </a:solidFill>
                    <a:latin typeface="+mn-lt"/>
                    <a:ea typeface="Fira Sans Book" panose="00000400000000000000" pitchFamily="50" charset="0"/>
                  </a:rPr>
                  <a:t>Example of an infeasible permutation:</a:t>
                </a:r>
              </a:p>
              <a:p>
                <a:pPr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1919FF"/>
                          </a:solidFill>
                          <a:latin typeface="Cambria Math" charset="0"/>
                          <a:ea typeface="Fira Sans Book" panose="00000400000000000000" pitchFamily="50" charset="0"/>
                        </a:rPr>
                        <m:t>𝜋</m:t>
                      </m:r>
                      <m:r>
                        <a:rPr lang="en-US" sz="1400" b="0" i="1" smtClean="0">
                          <a:solidFill>
                            <a:srgbClr val="1919FF"/>
                          </a:solidFill>
                          <a:latin typeface="Cambria Math" charset="0"/>
                          <a:ea typeface="Fira Sans Book" panose="00000400000000000000" pitchFamily="50" charset="0"/>
                        </a:rPr>
                        <m:t>=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1919FF"/>
                              </a:solidFill>
                              <a:latin typeface="Cambria Math" charset="0"/>
                              <a:ea typeface="Fira Sans Book" panose="00000400000000000000" pitchFamily="50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1919FF"/>
                              </a:solidFill>
                              <a:latin typeface="Cambria Math" charset="0"/>
                              <a:ea typeface="Fira Sans Book" panose="00000400000000000000" pitchFamily="50" charset="0"/>
                            </a:rPr>
                            <m:t>24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1919FF"/>
                          </a:solidFill>
                          <a:latin typeface="Cambria Math" charset="0"/>
                          <a:ea typeface="Fira Sans Book" panose="00000400000000000000" pitchFamily="50" charset="0"/>
                        </a:rPr>
                        <m:t>∉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rgbClr val="1919FF"/>
                          </a:solidFill>
                          <a:latin typeface="Cambria Math" charset="0"/>
                          <a:ea typeface="Fira Sans Book" panose="00000400000000000000" pitchFamily="50" charset="0"/>
                        </a:rPr>
                        <m:t>Γ</m:t>
                      </m:r>
                      <m:r>
                        <a:rPr lang="en-US" sz="1400" b="0" i="1" smtClean="0">
                          <a:solidFill>
                            <a:srgbClr val="1919FF"/>
                          </a:solidFill>
                          <a:latin typeface="Cambria Math" charset="0"/>
                          <a:ea typeface="Fira Sans Book" panose="00000400000000000000" pitchFamily="50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rgbClr val="1919FF"/>
                          </a:solidFill>
                          <a:latin typeface="Cambria Math" charset="0"/>
                          <a:ea typeface="Fira Sans Book" panose="00000400000000000000" pitchFamily="50" charset="0"/>
                        </a:rPr>
                        <m:t>𝐺</m:t>
                      </m:r>
                      <m:r>
                        <a:rPr lang="en-US" sz="1400" b="0" i="1" smtClean="0">
                          <a:solidFill>
                            <a:srgbClr val="1919FF"/>
                          </a:solidFill>
                          <a:latin typeface="Cambria Math" charset="0"/>
                          <a:ea typeface="Fira Sans Book" panose="00000400000000000000" pitchFamily="50" charset="0"/>
                        </a:rPr>
                        <m:t>)</m:t>
                      </m:r>
                    </m:oMath>
                  </m:oMathPara>
                </a14:m>
                <a:endParaRPr lang="en-US" sz="1400" dirty="0" smtClean="0">
                  <a:solidFill>
                    <a:srgbClr val="1919FF"/>
                  </a:solidFill>
                  <a:latin typeface="+mn-lt"/>
                  <a:ea typeface="Fira Sans Book" panose="00000400000000000000" pitchFamily="50" charset="0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873" y="4046628"/>
                <a:ext cx="2145988" cy="295288"/>
              </a:xfrm>
              <a:prstGeom prst="rect">
                <a:avLst/>
              </a:prstGeom>
              <a:blipFill rotWithShape="0">
                <a:blip r:embed="rId16"/>
                <a:stretch>
                  <a:fillRect l="-852" t="-79167" r="-1705" b="-895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/>
          <p:cNvSpPr/>
          <p:nvPr/>
        </p:nvSpPr>
        <p:spPr>
          <a:xfrm>
            <a:off x="6167796" y="4839139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ea typeface="Times" charset="0"/>
                <a:cs typeface="Times" charset="0"/>
              </a:rPr>
              <a:t>2</a:t>
            </a:r>
            <a:endParaRPr lang="en-US" sz="1400" dirty="0">
              <a:solidFill>
                <a:srgbClr val="0070C0"/>
              </a:solidFill>
              <a:ea typeface="Times" charset="0"/>
              <a:cs typeface="Times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6344867" y="5504067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ea typeface="Times" charset="0"/>
                <a:cs typeface="Times" charset="0"/>
              </a:rPr>
              <a:t>3</a:t>
            </a:r>
            <a:endParaRPr lang="en-US" sz="1400" dirty="0">
              <a:solidFill>
                <a:srgbClr val="0070C0"/>
              </a:solidFill>
              <a:ea typeface="Times" charset="0"/>
              <a:cs typeface="Times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6699010" y="6153679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ea typeface="Times" charset="0"/>
                <a:cs typeface="Times" charset="0"/>
              </a:rPr>
              <a:t>4</a:t>
            </a:r>
            <a:endParaRPr lang="en-US" sz="1400" dirty="0">
              <a:solidFill>
                <a:srgbClr val="0070C0"/>
              </a:solidFill>
              <a:ea typeface="Times" charset="0"/>
              <a:cs typeface="Times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5687326" y="5504067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70C0"/>
                </a:solidFill>
                <a:ea typeface="Times" charset="0"/>
                <a:cs typeface="Times" charset="0"/>
              </a:rPr>
              <a:t>1</a:t>
            </a:r>
          </a:p>
        </p:txBody>
      </p:sp>
      <p:cxnSp>
        <p:nvCxnSpPr>
          <p:cNvPr id="40" name="Curved Connector 39"/>
          <p:cNvCxnSpPr>
            <a:stCxn id="41" idx="2"/>
            <a:endCxn id="41" idx="1"/>
          </p:cNvCxnSpPr>
          <p:nvPr/>
        </p:nvCxnSpPr>
        <p:spPr>
          <a:xfrm rot="10800000" flipH="1">
            <a:off x="5687325" y="5546407"/>
            <a:ext cx="51863" cy="102217"/>
          </a:xfrm>
          <a:prstGeom prst="curvedConnector4">
            <a:avLst>
              <a:gd name="adj1" fmla="val -440777"/>
              <a:gd name="adj2" fmla="val 36506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42" idx="3"/>
            <a:endCxn id="41" idx="0"/>
          </p:cNvCxnSpPr>
          <p:nvPr/>
        </p:nvCxnSpPr>
        <p:spPr>
          <a:xfrm flipH="1">
            <a:off x="5864398" y="5085912"/>
            <a:ext cx="355261" cy="418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43" idx="0"/>
            <a:endCxn id="42" idx="4"/>
          </p:cNvCxnSpPr>
          <p:nvPr/>
        </p:nvCxnSpPr>
        <p:spPr>
          <a:xfrm flipH="1" flipV="1">
            <a:off x="6344868" y="5128251"/>
            <a:ext cx="177071" cy="375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43" idx="2"/>
            <a:endCxn id="41" idx="6"/>
          </p:cNvCxnSpPr>
          <p:nvPr/>
        </p:nvCxnSpPr>
        <p:spPr>
          <a:xfrm flipH="1">
            <a:off x="6041469" y="5648623"/>
            <a:ext cx="3033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44" idx="0"/>
            <a:endCxn id="43" idx="5"/>
          </p:cNvCxnSpPr>
          <p:nvPr/>
        </p:nvCxnSpPr>
        <p:spPr>
          <a:xfrm flipH="1" flipV="1">
            <a:off x="6647147" y="5750840"/>
            <a:ext cx="228935" cy="402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/>
          <p:cNvCxnSpPr>
            <a:stCxn id="44" idx="7"/>
            <a:endCxn id="42" idx="6"/>
          </p:cNvCxnSpPr>
          <p:nvPr/>
        </p:nvCxnSpPr>
        <p:spPr>
          <a:xfrm rot="16200000" flipV="1">
            <a:off x="6155454" y="5350181"/>
            <a:ext cx="1212323" cy="479351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/>
          <p:cNvCxnSpPr>
            <a:stCxn id="44" idx="2"/>
            <a:endCxn id="41" idx="5"/>
          </p:cNvCxnSpPr>
          <p:nvPr/>
        </p:nvCxnSpPr>
        <p:spPr>
          <a:xfrm rot="10800000">
            <a:off x="5989606" y="5750841"/>
            <a:ext cx="709404" cy="547395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281969" y="5153651"/>
            <a:ext cx="368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3</a:t>
            </a:r>
            <a:endParaRPr lang="en-US" sz="1400"/>
          </a:p>
        </p:txBody>
      </p:sp>
      <p:sp>
        <p:nvSpPr>
          <p:cNvPr id="48" name="TextBox 47"/>
          <p:cNvSpPr txBox="1"/>
          <p:nvPr/>
        </p:nvSpPr>
        <p:spPr>
          <a:xfrm>
            <a:off x="5815369" y="4988551"/>
            <a:ext cx="368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3</a:t>
            </a:r>
            <a:endParaRPr lang="en-US" sz="1400"/>
          </a:p>
        </p:txBody>
      </p:sp>
      <p:sp>
        <p:nvSpPr>
          <p:cNvPr id="49" name="TextBox 48"/>
          <p:cNvSpPr txBox="1"/>
          <p:nvPr/>
        </p:nvSpPr>
        <p:spPr>
          <a:xfrm>
            <a:off x="6094769" y="5356851"/>
            <a:ext cx="368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7060162" y="4744581"/>
            <a:ext cx="1771184" cy="1603652"/>
            <a:chOff x="4622800" y="3780444"/>
            <a:chExt cx="1771184" cy="1603652"/>
          </a:xfrm>
        </p:grpSpPr>
        <p:sp>
          <p:nvSpPr>
            <p:cNvPr id="51" name="Oval 50"/>
            <p:cNvSpPr/>
            <p:nvPr/>
          </p:nvSpPr>
          <p:spPr>
            <a:xfrm>
              <a:off x="5508627" y="3780444"/>
              <a:ext cx="354143" cy="289112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smtClean="0">
                  <a:solidFill>
                    <a:srgbClr val="0070C0"/>
                  </a:solidFill>
                  <a:ea typeface="Times" charset="0"/>
                  <a:cs typeface="Times" charset="0"/>
                </a:rPr>
                <a:t>4</a:t>
              </a:r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5685698" y="444537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70C0"/>
                  </a:solidFill>
                  <a:ea typeface="Times" charset="0"/>
                  <a:cs typeface="Times" charset="0"/>
                </a:rPr>
                <a:t>3</a:t>
              </a:r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6039841" y="5094984"/>
              <a:ext cx="354143" cy="289112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70C0"/>
                  </a:solidFill>
                  <a:ea typeface="Times" charset="0"/>
                  <a:cs typeface="Times" charset="0"/>
                </a:rPr>
                <a:t>2</a:t>
              </a:r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5028157" y="444537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070C0"/>
                  </a:solidFill>
                  <a:ea typeface="Times" charset="0"/>
                  <a:cs typeface="Times" charset="0"/>
                </a:rPr>
                <a:t>1</a:t>
              </a:r>
            </a:p>
          </p:txBody>
        </p:sp>
        <p:cxnSp>
          <p:nvCxnSpPr>
            <p:cNvPr id="55" name="Curved Connector 54"/>
            <p:cNvCxnSpPr/>
            <p:nvPr/>
          </p:nvCxnSpPr>
          <p:spPr>
            <a:xfrm rot="10800000" flipH="1">
              <a:off x="5028156" y="4487712"/>
              <a:ext cx="51863" cy="102217"/>
            </a:xfrm>
            <a:prstGeom prst="curvedConnector4">
              <a:avLst>
                <a:gd name="adj1" fmla="val -440777"/>
                <a:gd name="adj2" fmla="val 365063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5205229" y="4027217"/>
              <a:ext cx="355261" cy="4181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 flipV="1">
              <a:off x="5685699" y="4069556"/>
              <a:ext cx="177071" cy="3758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5382300" y="4589928"/>
              <a:ext cx="3033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 flipV="1">
              <a:off x="5987978" y="4692145"/>
              <a:ext cx="228935" cy="4028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urved Connector 78"/>
            <p:cNvCxnSpPr/>
            <p:nvPr/>
          </p:nvCxnSpPr>
          <p:spPr>
            <a:xfrm rot="16200000" flipV="1">
              <a:off x="5496285" y="4291486"/>
              <a:ext cx="1212323" cy="479351"/>
            </a:xfrm>
            <a:prstGeom prst="curved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urved Connector 79"/>
            <p:cNvCxnSpPr/>
            <p:nvPr/>
          </p:nvCxnSpPr>
          <p:spPr>
            <a:xfrm rot="10800000">
              <a:off x="5330437" y="4692146"/>
              <a:ext cx="709404" cy="547395"/>
            </a:xfrm>
            <a:prstGeom prst="curved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4622800" y="4094956"/>
              <a:ext cx="3683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3</a:t>
              </a:r>
              <a:endParaRPr lang="en-US" sz="140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5156200" y="3929856"/>
              <a:ext cx="3683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3</a:t>
              </a:r>
              <a:endParaRPr lang="en-US" sz="140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435600" y="4298156"/>
              <a:ext cx="3683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51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  <p:bldP spid="28" grpId="0"/>
      <p:bldP spid="30" grpId="0"/>
      <p:bldP spid="31" grpId="0"/>
      <p:bldP spid="32" grpId="0"/>
      <p:bldP spid="35" grpId="0"/>
      <p:bldP spid="36" grpId="0" animBg="1"/>
      <p:bldP spid="37" grpId="0" animBg="1"/>
      <p:bldP spid="38" grpId="0" animBg="1"/>
      <p:bldP spid="39" grpId="0" animBg="1"/>
      <p:bldP spid="47" grpId="0"/>
      <p:bldP spid="48" grpId="0"/>
      <p:bldP spid="4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Lower Bounds on </a:t>
            </a:r>
            <a:r>
              <a:rPr lang="en-US" dirty="0" err="1"/>
              <a:t>Minmax</a:t>
            </a:r>
            <a:r>
              <a:rPr lang="en-US" dirty="0"/>
              <a:t> Risk (contd</a:t>
            </a:r>
            <a:r>
              <a:rPr lang="en-US" dirty="0" smtClean="0"/>
              <a:t>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975" y="2014946"/>
            <a:ext cx="2639390" cy="283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975" y="2551157"/>
            <a:ext cx="4688109" cy="5744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0378" y="2472620"/>
            <a:ext cx="3330995" cy="6254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>
                <a:solidFill>
                  <a:srgbClr val="0070C0"/>
                </a:solidFill>
                <a:latin typeface="+mn-lt"/>
                <a:ea typeface="Fira Sans Book" charset="0"/>
                <a:cs typeface="Fira Sans Book" charset="0"/>
              </a:rPr>
              <a:t>Approximate recovery</a:t>
            </a:r>
            <a:endParaRPr lang="en-US" dirty="0">
              <a:solidFill>
                <a:srgbClr val="0070C0"/>
              </a:solidFill>
              <a:latin typeface="+mn-lt"/>
              <a:ea typeface="Fira Sans Book" charset="0"/>
              <a:cs typeface="Fira Sans Book" charset="0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>
                <a:solidFill>
                  <a:srgbClr val="0070C0"/>
                </a:solidFill>
                <a:latin typeface="+mn-lt"/>
                <a:ea typeface="Fira Sans Book" charset="0"/>
                <a:cs typeface="Fira Sans Book" charset="0"/>
              </a:rPr>
              <a:t>(Kendall Tau distance)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1297" y="1798197"/>
            <a:ext cx="2272835" cy="6254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mtClean="0">
                <a:solidFill>
                  <a:srgbClr val="0070C0"/>
                </a:solidFill>
                <a:latin typeface="+mn-lt"/>
                <a:ea typeface="Fira Sans Book" charset="0"/>
                <a:cs typeface="Fira Sans Book" charset="0"/>
              </a:rPr>
              <a:t>Exact recovery</a:t>
            </a:r>
            <a:endParaRPr lang="en-US" dirty="0" smtClean="0">
              <a:solidFill>
                <a:srgbClr val="0070C0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710378" y="3715102"/>
            <a:ext cx="8086381" cy="923330"/>
            <a:chOff x="1276350" y="1625627"/>
            <a:chExt cx="10439400" cy="92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1276350" y="1625627"/>
                  <a:ext cx="10439400" cy="92333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dirty="0" smtClean="0">
                      <a:latin typeface="+mn-lt"/>
                      <a:ea typeface="Fira Sans Book" charset="0"/>
                      <a:cs typeface="Fira Sans Book" charset="0"/>
                    </a:rPr>
                    <a:t>For </a:t>
                  </a:r>
                  <a:r>
                    <a:rPr lang="en-US" dirty="0">
                      <a:latin typeface="+mn-lt"/>
                      <a:ea typeface="Fira Sans Book" charset="0"/>
                      <a:cs typeface="Fira Sans Book" charset="0"/>
                    </a:rPr>
                    <a:t>a random graph model </a:t>
                  </a:r>
                  <a:r>
                    <a:rPr lang="en-US" dirty="0" smtClean="0">
                      <a:latin typeface="+mn-lt"/>
                      <a:ea typeface="Fira Sans Book" charset="0"/>
                      <a:cs typeface="Fira Sans Book" charset="0"/>
                    </a:rPr>
                    <a:t>     for </a:t>
                  </a:r>
                  <a:r>
                    <a:rPr lang="en-US" dirty="0">
                      <a:latin typeface="+mn-lt"/>
                      <a:ea typeface="Fira Sans Book" charset="0"/>
                      <a:cs typeface="Fira Sans Book" charset="0"/>
                    </a:rPr>
                    <a:t>which any two positive-probability graphs </a:t>
                  </a:r>
                  <a:r>
                    <a:rPr lang="en-US" dirty="0" smtClean="0">
                      <a:latin typeface="+mn-lt"/>
                      <a:ea typeface="Fira Sans Book" charset="0"/>
                      <a:cs typeface="Fira Sans Book" charset="0"/>
                    </a:rPr>
                    <a:t>that </a:t>
                  </a:r>
                  <a:r>
                    <a:rPr lang="en-US" dirty="0">
                      <a:latin typeface="+mn-lt"/>
                      <a:ea typeface="Fira Sans Book" charset="0"/>
                      <a:cs typeface="Fira Sans Book" charset="0"/>
                    </a:rPr>
                    <a:t>are isomorphic are </a:t>
                  </a:r>
                  <a:r>
                    <a:rPr lang="en-US" dirty="0" err="1" smtClean="0">
                      <a:latin typeface="+mn-lt"/>
                      <a:ea typeface="Fira Sans Book" charset="0"/>
                      <a:cs typeface="Fira Sans Book" charset="0"/>
                    </a:rPr>
                    <a:t>equiprobable</a:t>
                  </a:r>
                  <a:r>
                    <a:rPr lang="en-US" dirty="0" smtClean="0">
                      <a:latin typeface="+mn-lt"/>
                      <a:ea typeface="Fira Sans Book" charset="0"/>
                      <a:cs typeface="Fira Sans Book" charset="0"/>
                    </a:rPr>
                    <a:t>, </a:t>
                  </a:r>
                  <a:r>
                    <a:rPr lang="en-US" dirty="0">
                      <a:latin typeface="+mn-lt"/>
                      <a:ea typeface="Fira Sans Book" charset="0"/>
                      <a:cs typeface="Fira Sans Book" charset="0"/>
                    </a:rPr>
                    <a:t>the minimax risk </a:t>
                  </a:r>
                  <a:r>
                    <a:rPr lang="en-US" dirty="0" smtClean="0">
                      <a:latin typeface="+mn-lt"/>
                      <a:ea typeface="Fira Sans Book" charset="0"/>
                      <a:cs typeface="Fira Sans Book" charset="0"/>
                    </a:rPr>
                    <a:t>for distortion measures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Fira Sans Book" charset="0"/>
                              <a:cs typeface="Fira Sans Book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Fira Sans Book" charset="0"/>
                              <a:cs typeface="Fira Sans Book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Fira Sans Book" charset="0"/>
                              <a:cs typeface="Fira Sans Book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Fira Sans Book" charset="0"/>
                          <a:cs typeface="Fira Sans Book" charset="0"/>
                        </a:rPr>
                        <m:t> </m:t>
                      </m:r>
                    </m:oMath>
                  </a14:m>
                  <a:r>
                    <a:rPr lang="en-US" dirty="0" smtClean="0">
                      <a:latin typeface="+mn-lt"/>
                      <a:ea typeface="Fira Sans Book" charset="0"/>
                      <a:cs typeface="Fira Sans Book" charset="0"/>
                    </a:rPr>
                    <a:t>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Fira Sans Book" charset="0"/>
                              <a:cs typeface="Fira Sans Book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Fira Sans Book" charset="0"/>
                              <a:cs typeface="Fira Sans Book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Fira Sans Book" charset="0"/>
                              <a:cs typeface="Fira Sans Book" charset="0"/>
                            </a:rPr>
                            <m:t>𝑎</m:t>
                          </m:r>
                        </m:sub>
                      </m:sSub>
                    </m:oMath>
                  </a14:m>
                  <a:r>
                    <a:rPr lang="en-US" dirty="0" smtClean="0">
                      <a:latin typeface="+mn-lt"/>
                      <a:ea typeface="Fira Sans Book" charset="0"/>
                      <a:cs typeface="Fira Sans Book" charset="0"/>
                    </a:rPr>
                    <a:t> is</a:t>
                  </a:r>
                  <a:endParaRPr lang="en-US" dirty="0">
                    <a:latin typeface="+mn-lt"/>
                    <a:ea typeface="Fira Sans Book" charset="0"/>
                    <a:cs typeface="Fira Sans Book" charset="0"/>
                  </a:endParaRPr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6350" y="1625627"/>
                  <a:ext cx="10439400" cy="120032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876" t="-4061" b="-497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88149" y="1695450"/>
              <a:ext cx="280367" cy="240057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710378" y="3098071"/>
            <a:ext cx="1142097" cy="60443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mtClean="0">
                <a:solidFill>
                  <a:srgbClr val="FF0000"/>
                </a:solidFill>
                <a:latin typeface="+mn-lt"/>
                <a:ea typeface="Fira Sans Book" charset="0"/>
                <a:cs typeface="Fira Sans Book" charset="0"/>
              </a:rPr>
              <a:t>Theorem</a:t>
            </a:r>
            <a:endParaRPr lang="en-US" dirty="0" smtClean="0">
              <a:solidFill>
                <a:srgbClr val="FF0000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04291" y="4223588"/>
            <a:ext cx="2492468" cy="46926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ea typeface="Arial" charset="0"/>
                <a:cs typeface="Arial" charset="0"/>
              </a:rPr>
              <a:t>Set of admissible graphs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53568" y="6146218"/>
            <a:ext cx="2993211" cy="44064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ea typeface="Arial" charset="0"/>
                <a:cs typeface="Arial" charset="0"/>
              </a:rPr>
              <a:t>Set of feasible permutations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6368" y="5134989"/>
            <a:ext cx="5092700" cy="1155700"/>
          </a:xfrm>
          <a:prstGeom prst="rect">
            <a:avLst/>
          </a:prstGeom>
        </p:spPr>
      </p:pic>
      <p:cxnSp>
        <p:nvCxnSpPr>
          <p:cNvPr id="22" name="Curved Connector 21"/>
          <p:cNvCxnSpPr/>
          <p:nvPr/>
        </p:nvCxnSpPr>
        <p:spPr>
          <a:xfrm rot="10800000" flipV="1">
            <a:off x="5740401" y="4609764"/>
            <a:ext cx="816747" cy="443855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Curved Connector 22"/>
          <p:cNvCxnSpPr/>
          <p:nvPr/>
        </p:nvCxnSpPr>
        <p:spPr>
          <a:xfrm rot="10800000">
            <a:off x="3899358" y="5974352"/>
            <a:ext cx="854211" cy="397706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08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6" grpId="0"/>
      <p:bldP spid="18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378783" y="835695"/>
            <a:ext cx="8507392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defPPr>
              <a:defRPr lang="en-US"/>
            </a:defPPr>
            <a:lvl1pPr algn="ctr">
              <a:defRPr sz="40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tinuum Medium" pitchFamily="2" charset="0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dirty="0" err="1"/>
              <a:t>Erdős</a:t>
            </a:r>
            <a:r>
              <a:rPr lang="en-US" dirty="0"/>
              <a:t>–</a:t>
            </a:r>
            <a:r>
              <a:rPr lang="en-US" dirty="0" err="1"/>
              <a:t>Rényi</a:t>
            </a:r>
            <a:r>
              <a:rPr lang="en-US" dirty="0"/>
              <a:t> and Preferential Attachment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378783" y="1656293"/>
                <a:ext cx="7442267" cy="10113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en-US" dirty="0">
                    <a:solidFill>
                      <a:srgbClr val="FF0000"/>
                    </a:solidFill>
                    <a:latin typeface="+mn-lt"/>
                    <a:ea typeface="Fira Sans Book" charset="0"/>
                    <a:cs typeface="Fira Sans Book" charset="0"/>
                  </a:rPr>
                  <a:t>Erdős–</a:t>
                </a:r>
                <a:r>
                  <a:rPr lang="en-US" dirty="0" err="1">
                    <a:solidFill>
                      <a:srgbClr val="FF0000"/>
                    </a:solidFill>
                    <a:latin typeface="+mn-lt"/>
                    <a:ea typeface="Fira Sans Book" charset="0"/>
                    <a:cs typeface="Fira Sans Book" charset="0"/>
                  </a:rPr>
                  <a:t>Rényi</a:t>
                </a:r>
                <a:r>
                  <a:rPr lang="en-US" dirty="0">
                    <a:solidFill>
                      <a:srgbClr val="FF0000"/>
                    </a:solidFill>
                    <a:latin typeface="+mn-lt"/>
                    <a:ea typeface="Fira Sans Book" charset="0"/>
                    <a:cs typeface="Fira Sans Book" charset="0"/>
                  </a:rPr>
                  <a:t> model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Fira Sans Book" charset="0"/>
                        <a:cs typeface="Fira Sans Book" charset="0"/>
                      </a:rPr>
                      <m:t>𝐺</m:t>
                    </m:r>
                    <m:r>
                      <a:rPr lang="en-US" i="1"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i="1">
                        <a:latin typeface="Cambria Math" charset="0"/>
                        <a:ea typeface="Fira Sans Book" charset="0"/>
                        <a:cs typeface="Fira Sans Book" charset="0"/>
                      </a:rPr>
                      <m:t>𝑛</m:t>
                    </m:r>
                    <m:r>
                      <a:rPr lang="en-US" i="1">
                        <a:latin typeface="Cambria Math" charset="0"/>
                        <a:ea typeface="Fira Sans Book" charset="0"/>
                        <a:cs typeface="Fira Sans Book" charset="0"/>
                      </a:rPr>
                      <m:t>,</m:t>
                    </m:r>
                    <m:r>
                      <a:rPr lang="en-US" i="1">
                        <a:latin typeface="Cambria Math" charset="0"/>
                        <a:ea typeface="Fira Sans Book" charset="0"/>
                        <a:cs typeface="Fira Sans Book" charset="0"/>
                      </a:rPr>
                      <m:t>𝑝</m:t>
                    </m:r>
                    <m:r>
                      <a:rPr lang="en-US" i="1"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ea typeface="Fira Sans Book" charset="0"/>
                    <a:cs typeface="Fira Sans Book" charset="0"/>
                  </a:rPr>
                  <a:t> </a:t>
                </a:r>
              </a:p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Each pair of nodes receives an edge independently, with probability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</a:t>
                </a:r>
              </a:p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</a:pPr>
                <a:endPara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83" y="1656293"/>
                <a:ext cx="7442267" cy="1011347"/>
              </a:xfrm>
              <a:prstGeom prst="rect">
                <a:avLst/>
              </a:prstGeom>
              <a:blipFill rotWithShape="0">
                <a:blip r:embed="rId2"/>
                <a:stretch>
                  <a:fillRect l="-655" t="-48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378783" y="2708963"/>
            <a:ext cx="5289783" cy="676827"/>
            <a:chOff x="1133694" y="2468951"/>
            <a:chExt cx="7053044" cy="902436"/>
          </a:xfrm>
        </p:grpSpPr>
        <p:sp>
          <p:nvSpPr>
            <p:cNvPr id="6" name="TextBox 5"/>
            <p:cNvSpPr txBox="1"/>
            <p:nvPr/>
          </p:nvSpPr>
          <p:spPr>
            <a:xfrm>
              <a:off x="1133694" y="2468951"/>
              <a:ext cx="7053044" cy="9024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257175" indent="-257175">
                <a:spcBef>
                  <a:spcPts val="450"/>
                </a:spcBef>
                <a:buClr>
                  <a:schemeClr val="accent1">
                    <a:lumMod val="75000"/>
                  </a:schemeClr>
                </a:buClr>
              </a:pPr>
              <a:r>
                <a:rPr lang="en-US" dirty="0">
                  <a:solidFill>
                    <a:srgbClr val="FF0000"/>
                  </a:solidFill>
                  <a:latin typeface="+mn-lt"/>
                  <a:ea typeface="Fira Sans Book" charset="0"/>
                  <a:cs typeface="Fira Sans Book" charset="0"/>
                </a:rPr>
                <a:t>Preferential Attachment model </a:t>
              </a:r>
            </a:p>
            <a:p>
              <a:pPr marL="257175" indent="-257175">
                <a:spcBef>
                  <a:spcPts val="450"/>
                </a:spcBef>
                <a:buClr>
                  <a:schemeClr val="accent1">
                    <a:lumMod val="75000"/>
                  </a:schemeClr>
                </a:buClr>
              </a:pPr>
              <a:endPara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1998" y="2569438"/>
              <a:ext cx="1219200" cy="31750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378783" y="3219467"/>
                <a:ext cx="7388541" cy="13024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𝑡</m:t>
                    </m:r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with single vertex (called 1) is created with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self loops</a:t>
                </a:r>
              </a:p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𝑡</m:t>
                    </m:r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&gt;1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, vertex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joins and makes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connections to existing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</a:t>
                </a:r>
              </a:p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Each of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𝑚</m:t>
                    </m:r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connection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Fira Sans Book" charset="0"/>
                    <a:ea typeface="Fira Sans Book" charset="0"/>
                    <a:cs typeface="Fira Sans Book" charset="0"/>
                  </a:rPr>
                  <a:t> choice is independent and satisfies</a:t>
                </a: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83" y="3219467"/>
                <a:ext cx="7388541" cy="1302468"/>
              </a:xfrm>
              <a:prstGeom prst="rect">
                <a:avLst/>
              </a:prstGeom>
              <a:blipFill rotWithShape="0">
                <a:blip r:embed="rId4"/>
                <a:stretch>
                  <a:fillRect l="-495" t="-2804" r="-743" b="-350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r="68488" b="14400"/>
          <a:stretch/>
        </p:blipFill>
        <p:spPr>
          <a:xfrm>
            <a:off x="7424960" y="3946495"/>
            <a:ext cx="1461215" cy="13273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9907" y="4698446"/>
            <a:ext cx="371475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97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850271" y="917817"/>
            <a:ext cx="7704767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defRPr sz="40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tinuum Medium" pitchFamily="2" charset="0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sz="3600" dirty="0"/>
              <a:t>Bad News!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4444" y="1899768"/>
            <a:ext cx="8075214" cy="32451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</a:pPr>
            <a:r>
              <a:rPr lang="en-US" dirty="0" err="1">
                <a:solidFill>
                  <a:srgbClr val="FF0000"/>
                </a:solidFill>
                <a:latin typeface="+mn-lt"/>
                <a:ea typeface="Fira Sans Book" charset="0"/>
                <a:cs typeface="Fira Sans Book" charset="0"/>
              </a:rPr>
              <a:t>Inapproximability</a:t>
            </a:r>
            <a:r>
              <a:rPr lang="en-US" dirty="0">
                <a:solidFill>
                  <a:srgbClr val="FF0000"/>
                </a:solidFill>
                <a:latin typeface="+mn-lt"/>
                <a:ea typeface="Fira Sans Book" charset="0"/>
                <a:cs typeface="Fira Sans Book" charset="0"/>
              </a:rPr>
              <a:t> result for </a:t>
            </a:r>
            <a:r>
              <a:rPr lang="en-US" dirty="0" err="1">
                <a:solidFill>
                  <a:srgbClr val="FF0000"/>
                </a:solidFill>
                <a:latin typeface="+mn-lt"/>
                <a:ea typeface="Fira Sans Book" charset="0"/>
                <a:cs typeface="Fira Sans Book" charset="0"/>
              </a:rPr>
              <a:t>Erdős</a:t>
            </a:r>
            <a:r>
              <a:rPr lang="en-US" dirty="0">
                <a:solidFill>
                  <a:srgbClr val="FF0000"/>
                </a:solidFill>
                <a:latin typeface="+mn-lt"/>
                <a:ea typeface="Fira Sans Book" charset="0"/>
                <a:cs typeface="Fira Sans Book" charset="0"/>
              </a:rPr>
              <a:t>–</a:t>
            </a:r>
            <a:r>
              <a:rPr lang="en-US" dirty="0" err="1">
                <a:solidFill>
                  <a:srgbClr val="FF0000"/>
                </a:solidFill>
                <a:latin typeface="+mn-lt"/>
                <a:ea typeface="Fira Sans Book" charset="0"/>
                <a:cs typeface="Fira Sans Book" charset="0"/>
              </a:rPr>
              <a:t>Rényi</a:t>
            </a:r>
            <a:r>
              <a:rPr lang="en-US" dirty="0">
                <a:solidFill>
                  <a:srgbClr val="FF0000"/>
                </a:solidFill>
                <a:latin typeface="+mn-lt"/>
                <a:ea typeface="Fira Sans Book" charset="0"/>
                <a:cs typeface="Fira Sans Book" charset="0"/>
              </a:rPr>
              <a:t> and preferential attachment graphs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54541" y="2582435"/>
            <a:ext cx="7896225" cy="2189326"/>
            <a:chOff x="754541" y="2772935"/>
            <a:chExt cx="7896225" cy="2189326"/>
          </a:xfrm>
        </p:grpSpPr>
        <p:sp>
          <p:nvSpPr>
            <p:cNvPr id="6" name="Rounded Rectangle 5"/>
            <p:cNvSpPr/>
            <p:nvPr/>
          </p:nvSpPr>
          <p:spPr>
            <a:xfrm>
              <a:off x="3478726" y="3347502"/>
              <a:ext cx="2447856" cy="589788"/>
            </a:xfrm>
            <a:prstGeom prst="roundRect">
              <a:avLst/>
            </a:prstGeom>
            <a:solidFill>
              <a:srgbClr val="FFC000"/>
            </a:solidFill>
            <a:ln w="34925">
              <a:solidFill>
                <a:srgbClr val="FFC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478726" y="4372473"/>
              <a:ext cx="2447856" cy="589788"/>
            </a:xfrm>
            <a:prstGeom prst="roundRect">
              <a:avLst/>
            </a:prstGeom>
            <a:solidFill>
              <a:srgbClr val="FFC000"/>
            </a:solidFill>
            <a:ln w="34925">
              <a:solidFill>
                <a:srgbClr val="FFC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541" y="2772935"/>
              <a:ext cx="7896225" cy="2009775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2349500" y="5010556"/>
            <a:ext cx="6122934" cy="692494"/>
            <a:chOff x="2349500" y="5010556"/>
            <a:chExt cx="6122934" cy="692494"/>
          </a:xfrm>
        </p:grpSpPr>
        <p:sp>
          <p:nvSpPr>
            <p:cNvPr id="9" name="Rounded Rectangle 8"/>
            <p:cNvSpPr/>
            <p:nvPr/>
          </p:nvSpPr>
          <p:spPr>
            <a:xfrm>
              <a:off x="3974026" y="5206944"/>
              <a:ext cx="1205550" cy="496106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n w="9525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Adversary</a:t>
              </a:r>
              <a:endParaRPr lang="en-US" sz="1400" dirty="0">
                <a:ln w="9525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5813502" y="5206944"/>
              <a:ext cx="1357950" cy="496106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Estimator</a:t>
              </a:r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349500" y="5207750"/>
              <a:ext cx="990600" cy="495300"/>
              <a:chOff x="1854200" y="5384800"/>
              <a:chExt cx="990600" cy="495300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1854200" y="5384800"/>
                <a:ext cx="990600" cy="49530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0750" y="5587194"/>
                <a:ext cx="241300" cy="203200"/>
              </a:xfrm>
              <a:prstGeom prst="rect">
                <a:avLst/>
              </a:prstGeom>
            </p:spPr>
          </p:pic>
        </p:grpSp>
        <p:cxnSp>
          <p:nvCxnSpPr>
            <p:cNvPr id="14" name="Straight Arrow Connector 13"/>
            <p:cNvCxnSpPr>
              <a:stCxn id="5" idx="3"/>
              <a:endCxn id="11" idx="1"/>
            </p:cNvCxnSpPr>
            <p:nvPr/>
          </p:nvCxnSpPr>
          <p:spPr>
            <a:xfrm flipV="1">
              <a:off x="3340100" y="5454997"/>
              <a:ext cx="633926" cy="4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1" idx="3"/>
              <a:endCxn id="13" idx="1"/>
            </p:cNvCxnSpPr>
            <p:nvPr/>
          </p:nvCxnSpPr>
          <p:spPr>
            <a:xfrm>
              <a:off x="5179576" y="5454997"/>
              <a:ext cx="63392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3569235" y="5085665"/>
                  <a:ext cx="40479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𝐺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9235" y="5085665"/>
                  <a:ext cx="404791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5173822" y="5047509"/>
                  <a:ext cx="7383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𝐺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3822" y="5047509"/>
                  <a:ext cx="738344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/>
            <p:cNvCxnSpPr/>
            <p:nvPr/>
          </p:nvCxnSpPr>
          <p:spPr>
            <a:xfrm>
              <a:off x="7171452" y="5443275"/>
              <a:ext cx="867648" cy="117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7257871" y="5010556"/>
                  <a:ext cx="12145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≈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?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7871" y="5010556"/>
                  <a:ext cx="1214563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95082" b="-1213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3478726" y="5962934"/>
                <a:ext cx="29036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Prob. of error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 = 1 − 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𝑜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(1)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726" y="5962934"/>
                <a:ext cx="2903615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891" t="-95082" b="-1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850271" y="917817"/>
            <a:ext cx="7704767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>
              <a:defRPr sz="40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tinuum Medium" pitchFamily="2" charset="0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dirty="0"/>
              <a:t>Further Bad News!!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0271" y="1765162"/>
            <a:ext cx="4545206" cy="62772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rPr>
              <a:t>ML </a:t>
            </a:r>
            <a:r>
              <a:rPr lang="en-US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rPr>
              <a:t>estimation is not a good approach</a:t>
            </a:r>
            <a:endParaRPr lang="en-US" dirty="0">
              <a:solidFill>
                <a:srgbClr val="C00000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647" y="2637996"/>
            <a:ext cx="5133975" cy="2762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71831" y="3685011"/>
            <a:ext cx="66522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  <a:ea typeface="Fira Sans Book" charset="0"/>
                <a:cs typeface="Fira Sans Book" charset="0"/>
              </a:rPr>
              <a:t>The maximum likelihood estimation solution set satisfies</a:t>
            </a:r>
          </a:p>
          <a:p>
            <a:r>
              <a:rPr lang="en-US" dirty="0">
                <a:latin typeface="+mn-lt"/>
                <a:ea typeface="Fira Sans Book" charset="0"/>
                <a:cs typeface="Fira Sans Book" charset="0"/>
              </a:rPr>
              <a:t>        </a:t>
            </a:r>
          </a:p>
          <a:p>
            <a:endParaRPr lang="en-US" dirty="0">
              <a:latin typeface="+mn-lt"/>
              <a:ea typeface="Fira Sans Book" charset="0"/>
              <a:cs typeface="Fira Sans Book" charset="0"/>
            </a:endParaRPr>
          </a:p>
          <a:p>
            <a:r>
              <a:rPr lang="en-US" dirty="0">
                <a:latin typeface="+mn-lt"/>
                <a:ea typeface="Fira Sans Book" charset="0"/>
                <a:cs typeface="Fira Sans Book" charset="0"/>
              </a:rPr>
              <a:t>with high probability.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195" y="4080693"/>
            <a:ext cx="2724150" cy="2762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71178" y="3571943"/>
            <a:ext cx="6852911" cy="1426464"/>
          </a:xfrm>
          <a:prstGeom prst="rect">
            <a:avLst/>
          </a:prstGeom>
          <a:ln w="28575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</a:schemeClr>
              </a:solidFill>
              <a:latin typeface="Fira Sans Book" panose="00000400000000000000" pitchFamily="50" charset="0"/>
              <a:ea typeface="Fira Sans Book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63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850271" y="917817"/>
            <a:ext cx="7704767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>
              <a:defRPr sz="40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tinuum Medium" pitchFamily="2" charset="0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dirty="0" smtClean="0"/>
              <a:t>A Related Problem:</a:t>
            </a:r>
          </a:p>
          <a:p>
            <a:r>
              <a:rPr lang="en-US" dirty="0" smtClean="0"/>
              <a:t>Compression </a:t>
            </a:r>
            <a:r>
              <a:rPr lang="en-US" dirty="0"/>
              <a:t>of graph structures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0943" y="3650562"/>
            <a:ext cx="6800209" cy="51067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>
                <a:solidFill>
                  <a:srgbClr val="0070C0"/>
                </a:solidFill>
                <a:latin typeface="+mn-lt"/>
                <a:ea typeface="Fira Sans Book" charset="0"/>
                <a:cs typeface="Fira Sans Book" charset="0"/>
              </a:rPr>
              <a:t>Theorem (Structural entropy for a broad class of graph models)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87298" y="4288432"/>
            <a:ext cx="6852911" cy="1426464"/>
            <a:chOff x="1250798" y="3461827"/>
            <a:chExt cx="6852911" cy="1426464"/>
          </a:xfrm>
        </p:grpSpPr>
        <p:sp>
          <p:nvSpPr>
            <p:cNvPr id="6" name="Rectangle 5"/>
            <p:cNvSpPr/>
            <p:nvPr/>
          </p:nvSpPr>
          <p:spPr>
            <a:xfrm>
              <a:off x="1351123" y="3553070"/>
              <a:ext cx="665226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+mn-lt"/>
                  <a:ea typeface="Fira Sans Book" charset="0"/>
                  <a:cs typeface="Fira Sans Book" charset="0"/>
                </a:rPr>
                <a:t>For a broad class of random graph models,</a:t>
              </a:r>
            </a:p>
            <a:p>
              <a:r>
                <a:rPr lang="en-US" dirty="0">
                  <a:latin typeface="+mn-lt"/>
                  <a:ea typeface="Fira Sans Book" charset="0"/>
                  <a:cs typeface="Fira Sans Book" charset="0"/>
                </a:rPr>
                <a:t>        </a:t>
              </a:r>
            </a:p>
            <a:p>
              <a:endParaRPr lang="en-US" dirty="0">
                <a:latin typeface="+mn-lt"/>
                <a:ea typeface="Fira Sans Book" charset="0"/>
                <a:cs typeface="Fira Sans Book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250798" y="3461827"/>
              <a:ext cx="6852911" cy="1426464"/>
            </a:xfrm>
            <a:prstGeom prst="rect">
              <a:avLst/>
            </a:prstGeom>
            <a:ln w="28575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>
                    <a:lumMod val="75000"/>
                  </a:schemeClr>
                </a:solidFill>
                <a:latin typeface="Fira Sans Book" panose="00000400000000000000" pitchFamily="50" charset="0"/>
                <a:ea typeface="Fira Sans Book" panose="00000400000000000000" pitchFamily="50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0747" y="4104111"/>
              <a:ext cx="4927600" cy="24130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1303976" y="2205662"/>
                <a:ext cx="359207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𝐺</m:t>
                    </m:r>
                    <m:r>
                      <a:rPr lang="en-US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 smtClean="0"/>
                  <a:t> Labeled graph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 smtClean="0"/>
                  <a:t> Unlabeled graph (structure)</a:t>
                </a:r>
                <a:endParaRPr 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976" y="2205662"/>
                <a:ext cx="3592074" cy="646331"/>
              </a:xfrm>
              <a:prstGeom prst="rect">
                <a:avLst/>
              </a:prstGeom>
              <a:blipFill rotWithShape="0">
                <a:blip r:embed="rId3"/>
                <a:stretch>
                  <a:fillRect t="-5660" r="-1019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535" y="1863687"/>
            <a:ext cx="1193308" cy="12563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847" y="1859549"/>
            <a:ext cx="1194772" cy="124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5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23275" y="6508373"/>
            <a:ext cx="609600" cy="365125"/>
          </a:xfrm>
        </p:spPr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98475" y="977096"/>
            <a:ext cx="8229600" cy="762000"/>
          </a:xfrm>
          <a:prstGeom prst="rect">
            <a:avLst/>
          </a:prstGeom>
        </p:spPr>
        <p:txBody>
          <a:bodyPr>
            <a:normAutofit fontScale="67500" lnSpcReduction="200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rgbClr val="008A3E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tinuum Medium" pitchFamily="2" charset="0"/>
                <a:ea typeface="+mj-ea"/>
                <a:cs typeface="Arial" pitchFamily="34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smtClean="0"/>
              <a:t>Results on combinatorial quantities: preferential attachment case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431" y="2966358"/>
            <a:ext cx="6273800" cy="736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203606" y="2361131"/>
                <a:ext cx="3706287" cy="6254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dirty="0" smtClean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Theorem (Asymmetry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𝑚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≥3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)</a:t>
                </a:r>
                <a:endParaRPr lang="en-US" dirty="0">
                  <a:solidFill>
                    <a:srgbClr val="0070C0"/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606" y="2361131"/>
                <a:ext cx="3706287" cy="625451"/>
              </a:xfrm>
              <a:prstGeom prst="rect">
                <a:avLst/>
              </a:prstGeom>
              <a:blipFill rotWithShape="0">
                <a:blip r:embed="rId3"/>
                <a:stretch>
                  <a:fillRect l="-13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203606" y="3995459"/>
                <a:ext cx="3706287" cy="6254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indent="-342900" fontAlgn="auto"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defRPr/>
                </a:pPr>
                <a:r>
                  <a:rPr lang="en-US" dirty="0" smtClean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Theorem (Estimate </a:t>
                </a:r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Γ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Fira Sans Book" charset="0"/>
                                <a:cs typeface="Fira Sans Book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Fira Sans Book" charset="0"/>
                                <a:cs typeface="Fira Sans Book" charset="0"/>
                              </a:rPr>
                              <m:t>𝐺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  <a:ea typeface="Fira Sans Book" charset="0"/>
                    <a:cs typeface="Fira Sans Book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  </m:t>
                    </m:r>
                    <m:r>
                      <a:rPr lang="en-US" b="0" i="0" smtClean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</m:t>
                    </m:r>
                  </m:oMath>
                </a14:m>
                <a:endParaRPr lang="en-US" b="0" dirty="0" smtClean="0">
                  <a:solidFill>
                    <a:srgbClr val="0070C0"/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606" y="3995459"/>
                <a:ext cx="3706287" cy="625451"/>
              </a:xfrm>
              <a:prstGeom prst="rect">
                <a:avLst/>
              </a:prstGeom>
              <a:blipFill rotWithShape="0">
                <a:blip r:embed="rId4"/>
                <a:stretch>
                  <a:fillRect l="-1316" t="-34951" b="-524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1138" y="4708067"/>
            <a:ext cx="54991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9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560" y="1295400"/>
            <a:ext cx="9438640" cy="762000"/>
          </a:xfrm>
        </p:spPr>
        <p:txBody>
          <a:bodyPr>
            <a:noAutofit/>
          </a:bodyPr>
          <a:lstStyle/>
          <a:p>
            <a:r>
              <a:rPr lang="en-US" sz="3400" dirty="0" smtClean="0"/>
              <a:t>Structural </a:t>
            </a:r>
            <a:r>
              <a:rPr lang="en-US" sz="3400" dirty="0"/>
              <a:t>entropy of </a:t>
            </a:r>
            <a:r>
              <a:rPr lang="en-US" sz="3400" dirty="0" smtClean="0"/>
              <a:t/>
            </a:r>
            <a:br>
              <a:rPr lang="en-US" sz="3400" dirty="0" smtClean="0"/>
            </a:br>
            <a:r>
              <a:rPr lang="en-US" sz="3400" dirty="0" smtClean="0"/>
              <a:t>preferential </a:t>
            </a:r>
            <a:r>
              <a:rPr lang="en-US" sz="3400" dirty="0"/>
              <a:t>attachment </a:t>
            </a:r>
            <a:r>
              <a:rPr lang="en-US" sz="3400" dirty="0" smtClean="0"/>
              <a:t>graphs</a:t>
            </a:r>
            <a:r>
              <a:rPr lang="en-US" sz="3400" dirty="0"/>
              <a:t/>
            </a:r>
            <a:br>
              <a:rPr lang="en-US" sz="3400" dirty="0"/>
            </a:br>
            <a:endParaRPr lang="en-US" sz="3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1148880" y="4155083"/>
            <a:ext cx="7449489" cy="2238386"/>
            <a:chOff x="1148880" y="4155083"/>
            <a:chExt cx="7449489" cy="2238386"/>
          </a:xfrm>
        </p:grpSpPr>
        <p:grpSp>
          <p:nvGrpSpPr>
            <p:cNvPr id="16" name="Group 15"/>
            <p:cNvGrpSpPr/>
            <p:nvPr/>
          </p:nvGrpSpPr>
          <p:grpSpPr>
            <a:xfrm>
              <a:off x="1148880" y="4155083"/>
              <a:ext cx="7449489" cy="2238386"/>
              <a:chOff x="1148880" y="4155083"/>
              <a:chExt cx="7449489" cy="2238386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1377164" y="4304691"/>
                <a:ext cx="67125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  <a:latin typeface="+mn-lt"/>
                    <a:ea typeface="Fira Sans Book" charset="0"/>
                    <a:cs typeface="Fira Sans Book" charset="0"/>
                  </a:rPr>
                  <a:t>Theorem: </a:t>
                </a:r>
                <a:r>
                  <a:rPr lang="en-US" dirty="0" smtClean="0">
                    <a:solidFill>
                      <a:srgbClr val="C00000"/>
                    </a:solidFill>
                    <a:latin typeface="+mn-lt"/>
                    <a:ea typeface="Fira Sans Book" charset="0"/>
                    <a:cs typeface="Fira Sans Book" charset="0"/>
                  </a:rPr>
                  <a:t>Structural entropy of preferential attachment graphs</a:t>
                </a:r>
                <a:endParaRPr lang="en-US" dirty="0">
                  <a:solidFill>
                    <a:srgbClr val="C00000"/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148880" y="4155083"/>
                <a:ext cx="7449489" cy="2238386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1919FF"/>
                  </a:solidFill>
                  <a:ea typeface="Fira Sans Book" panose="00000400000000000000" pitchFamily="50" charset="0"/>
                </a:endParaRPr>
              </a:p>
            </p:txBody>
          </p:sp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4475" y="4780425"/>
              <a:ext cx="5842000" cy="1511300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1148880" y="2065293"/>
            <a:ext cx="7449489" cy="1885132"/>
            <a:chOff x="1148880" y="2065293"/>
            <a:chExt cx="7449489" cy="1885132"/>
          </a:xfrm>
        </p:grpSpPr>
        <p:grpSp>
          <p:nvGrpSpPr>
            <p:cNvPr id="8" name="Group 7"/>
            <p:cNvGrpSpPr/>
            <p:nvPr/>
          </p:nvGrpSpPr>
          <p:grpSpPr>
            <a:xfrm>
              <a:off x="1148880" y="2065293"/>
              <a:ext cx="7449489" cy="1885132"/>
              <a:chOff x="1148880" y="2065293"/>
              <a:chExt cx="7449489" cy="1885132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148880" y="2065293"/>
                <a:ext cx="7449489" cy="1885132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1919FF"/>
                  </a:solidFill>
                  <a:ea typeface="Fira Sans Book" panose="00000400000000000000" pitchFamily="50" charset="0"/>
                </a:endParaRPr>
              </a:p>
            </p:txBody>
          </p:sp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4475" y="2604225"/>
                <a:ext cx="6718300" cy="1346200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393040" y="2065293"/>
              <a:ext cx="671258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+mn-lt"/>
                  <a:ea typeface="Fira Sans Book" charset="0"/>
                  <a:cs typeface="Fira Sans Book" charset="0"/>
                </a:rPr>
                <a:t>Theorem: </a:t>
              </a:r>
              <a:r>
                <a:rPr lang="en-US" dirty="0" smtClean="0">
                  <a:solidFill>
                    <a:srgbClr val="C00000"/>
                  </a:solidFill>
                  <a:latin typeface="+mn-lt"/>
                  <a:ea typeface="Fira Sans Book" charset="0"/>
                  <a:cs typeface="Fira Sans Book" charset="0"/>
                </a:rPr>
                <a:t>Entropy of preferential attachment graphs</a:t>
              </a:r>
              <a:endParaRPr lang="en-US" dirty="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174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47980" y="977900"/>
            <a:ext cx="9438640" cy="762000"/>
          </a:xfrm>
        </p:spPr>
        <p:txBody>
          <a:bodyPr>
            <a:noAutofit/>
          </a:bodyPr>
          <a:lstStyle/>
          <a:p>
            <a:r>
              <a:rPr lang="en-US" sz="3400" dirty="0" smtClean="0"/>
              <a:t>Optimal Compression Algorithm</a:t>
            </a:r>
            <a:endParaRPr lang="en-US" sz="3400" dirty="0"/>
          </a:p>
        </p:txBody>
      </p:sp>
      <p:sp>
        <p:nvSpPr>
          <p:cNvPr id="6" name="TextBox 5"/>
          <p:cNvSpPr txBox="1"/>
          <p:nvPr/>
        </p:nvSpPr>
        <p:spPr>
          <a:xfrm>
            <a:off x="3556000" y="3124200"/>
            <a:ext cx="302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Demo. To be added.</a:t>
            </a:r>
          </a:p>
        </p:txBody>
      </p:sp>
    </p:spTree>
    <p:extLst>
      <p:ext uri="{BB962C8B-B14F-4D97-AF65-F5344CB8AC3E}">
        <p14:creationId xmlns:p14="http://schemas.microsoft.com/office/powerpoint/2010/main" val="162516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41501" y="2908300"/>
            <a:ext cx="6759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Results of node age recover problem so far are </a:t>
            </a:r>
            <a:r>
              <a:rPr lang="en-US" dirty="0" smtClean="0">
                <a:solidFill>
                  <a:srgbClr val="FF7F00"/>
                </a:solidFill>
              </a:rPr>
              <a:t>pessimistic</a:t>
            </a:r>
            <a:endParaRPr lang="en-US" dirty="0">
              <a:solidFill>
                <a:srgbClr val="FF7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54401" y="3530600"/>
            <a:ext cx="2908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chemeClr val="bg1"/>
                </a:solidFill>
              </a:rPr>
              <a:t>Can we do better ?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90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185" y="1687551"/>
            <a:ext cx="7731766" cy="4221163"/>
          </a:xfrm>
        </p:spPr>
        <p:txBody>
          <a:bodyPr>
            <a:noAutofit/>
          </a:bodyPr>
          <a:lstStyle/>
          <a:p>
            <a:pPr marL="457200" indent="-457200">
              <a:buClr>
                <a:srgbClr val="0070C0"/>
              </a:buClr>
              <a:buAutoNum type="arabicPeriod"/>
            </a:pP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Science of Information</a:t>
            </a:r>
          </a:p>
          <a:p>
            <a:pPr marL="457200" indent="-457200">
              <a:buAutoNum type="arabicPeriod"/>
            </a:pPr>
            <a:r>
              <a:rPr lang="en-US" sz="2400" dirty="0" err="1" smtClean="0">
                <a:solidFill>
                  <a:srgbClr val="00B050"/>
                </a:solidFill>
              </a:rPr>
              <a:t>CSoI</a:t>
            </a:r>
            <a:r>
              <a:rPr lang="en-US" sz="2400" dirty="0" smtClean="0">
                <a:solidFill>
                  <a:srgbClr val="00B050"/>
                </a:solidFill>
              </a:rPr>
              <a:t> Team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Research Plan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Research Thrusts</a:t>
            </a:r>
            <a:endParaRPr lang="en-US" sz="2000" dirty="0"/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Overview of </a:t>
            </a:r>
            <a:r>
              <a:rPr lang="en-US" sz="2000" dirty="0"/>
              <a:t>R</a:t>
            </a:r>
            <a:r>
              <a:rPr lang="en-US" sz="2000" dirty="0" smtClean="0"/>
              <a:t>esearch Plan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Legacy &amp; Value Added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FF0000"/>
                </a:solidFill>
              </a:rPr>
              <a:t>TIMES</a:t>
            </a:r>
            <a:r>
              <a:rPr lang="en-US" sz="2000" dirty="0" smtClean="0"/>
              <a:t>: </a:t>
            </a:r>
            <a:r>
              <a:rPr lang="en-US" sz="1800" dirty="0" smtClean="0"/>
              <a:t>Temporal Information Maximally Extracted from Structure </a:t>
            </a:r>
            <a:endParaRPr lang="en-US" sz="1800" dirty="0"/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Education and Diversity &amp; Knowledge Transfer</a:t>
            </a: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Sustainability/Business Plan </a:t>
            </a:r>
            <a:r>
              <a:rPr lang="en-US" sz="2400" dirty="0" smtClean="0"/>
              <a:t>(Bob Brown)</a:t>
            </a:r>
            <a:endParaRPr lang="en-US" sz="2400" dirty="0"/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Management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Budget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0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850271" y="917817"/>
            <a:ext cx="7704767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>
              <a:defRPr sz="40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tinuum Medium" pitchFamily="2" charset="0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sz="3900" dirty="0">
                <a:latin typeface="+mj-lt"/>
              </a:rPr>
              <a:t>Partial Orders and Binning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48" y="4584536"/>
            <a:ext cx="694521" cy="8260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734" y="4584536"/>
            <a:ext cx="694521" cy="8260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274" y="4584536"/>
            <a:ext cx="694521" cy="8260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813" y="4584536"/>
            <a:ext cx="694521" cy="8260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511" y="4575887"/>
            <a:ext cx="694521" cy="8260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255" y="1841622"/>
            <a:ext cx="2327094" cy="2425928"/>
          </a:xfrm>
          <a:prstGeom prst="rect">
            <a:avLst/>
          </a:prstGeom>
        </p:spPr>
      </p:pic>
      <p:sp>
        <p:nvSpPr>
          <p:cNvPr id="10" name="Chevron 9"/>
          <p:cNvSpPr/>
          <p:nvPr/>
        </p:nvSpPr>
        <p:spPr>
          <a:xfrm>
            <a:off x="2674918" y="4867238"/>
            <a:ext cx="274320" cy="260604"/>
          </a:xfrm>
          <a:prstGeom prst="chevron">
            <a:avLst/>
          </a:prstGeom>
          <a:solidFill>
            <a:srgbClr val="FFC000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hevron 10"/>
          <p:cNvSpPr/>
          <p:nvPr/>
        </p:nvSpPr>
        <p:spPr>
          <a:xfrm>
            <a:off x="3789104" y="4898662"/>
            <a:ext cx="274320" cy="260604"/>
          </a:xfrm>
          <a:prstGeom prst="chevron">
            <a:avLst/>
          </a:prstGeom>
          <a:solidFill>
            <a:srgbClr val="FFC000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hevron 11"/>
          <p:cNvSpPr/>
          <p:nvPr/>
        </p:nvSpPr>
        <p:spPr>
          <a:xfrm>
            <a:off x="4919023" y="4867238"/>
            <a:ext cx="274320" cy="260604"/>
          </a:xfrm>
          <a:prstGeom prst="chevron">
            <a:avLst/>
          </a:prstGeom>
          <a:solidFill>
            <a:srgbClr val="FFC000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hevron 12"/>
          <p:cNvSpPr/>
          <p:nvPr/>
        </p:nvSpPr>
        <p:spPr>
          <a:xfrm>
            <a:off x="5991068" y="4867238"/>
            <a:ext cx="274320" cy="260604"/>
          </a:xfrm>
          <a:prstGeom prst="chevron">
            <a:avLst/>
          </a:prstGeom>
          <a:solidFill>
            <a:srgbClr val="FFC000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97568" y="4928070"/>
            <a:ext cx="316228" cy="20178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77919" y="4870944"/>
            <a:ext cx="316228" cy="20178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939" y="4944335"/>
            <a:ext cx="316228" cy="20178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55366" y="5042261"/>
            <a:ext cx="316228" cy="20178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353825" y="4990052"/>
            <a:ext cx="316228" cy="20178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95163" y="5104303"/>
            <a:ext cx="316228" cy="20178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51701" y="5092772"/>
            <a:ext cx="316228" cy="20178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278878" y="4881349"/>
            <a:ext cx="316228" cy="20178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8</a:t>
            </a:r>
          </a:p>
        </p:txBody>
      </p:sp>
      <p:sp>
        <p:nvSpPr>
          <p:cNvPr id="22" name="TextBox 21"/>
          <p:cNvSpPr txBox="1"/>
          <p:nvPr/>
        </p:nvSpPr>
        <p:spPr>
          <a:xfrm flipH="1">
            <a:off x="5604912" y="4894715"/>
            <a:ext cx="223427" cy="18835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9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26328" y="4799245"/>
            <a:ext cx="569772" cy="30505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10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85271" y="4832443"/>
            <a:ext cx="468990" cy="20927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>
                <a:solidFill>
                  <a:srgbClr val="C00000"/>
                </a:solidFill>
                <a:latin typeface="+mn-lt"/>
              </a:rPr>
              <a:t>11</a:t>
            </a:r>
            <a:endParaRPr lang="en-US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23532" y="5083067"/>
            <a:ext cx="491139" cy="21398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</a:rPr>
              <a:t>12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739951" y="1640357"/>
            <a:ext cx="4711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rPr>
              <a:t>Look for partial orders instead of total orders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943091" y="4088561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110404" y="4076356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2</a:t>
            </a:r>
            <a:endParaRPr lang="en-US" dirty="0">
              <a:solidFill>
                <a:srgbClr val="1919FF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150002" y="4106580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3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241072" y="4102057"/>
            <a:ext cx="707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4</a:t>
            </a:r>
            <a:endParaRPr lang="en-US" dirty="0">
              <a:solidFill>
                <a:srgbClr val="1919FF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357270" y="4128931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5</a:t>
            </a:r>
          </a:p>
        </p:txBody>
      </p:sp>
    </p:spTree>
    <p:extLst>
      <p:ext uri="{BB962C8B-B14F-4D97-AF65-F5344CB8AC3E}">
        <p14:creationId xmlns:p14="http://schemas.microsoft.com/office/powerpoint/2010/main" val="169766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2725295" y="4960287"/>
            <a:ext cx="567556" cy="348799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34925"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922758" y="2805395"/>
            <a:ext cx="3882839" cy="514350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34925"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850271" y="917817"/>
            <a:ext cx="7704767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defRPr sz="40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dirty="0">
                <a:latin typeface="+mj-lt"/>
              </a:rPr>
              <a:t>Precision and Recall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136" y="2611992"/>
            <a:ext cx="6210300" cy="828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136" y="4555529"/>
            <a:ext cx="6400800" cy="8286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87579" y="1790651"/>
            <a:ext cx="1137716" cy="53260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sz="2100" dirty="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rPr>
              <a:t>Recall:</a:t>
            </a:r>
          </a:p>
        </p:txBody>
      </p:sp>
      <p:sp>
        <p:nvSpPr>
          <p:cNvPr id="9" name="Rectangle 8"/>
          <p:cNvSpPr/>
          <p:nvPr/>
        </p:nvSpPr>
        <p:spPr>
          <a:xfrm>
            <a:off x="1587579" y="2318736"/>
            <a:ext cx="3789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How much we are able to recover?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87579" y="3675025"/>
            <a:ext cx="1421495" cy="53260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sz="2100" dirty="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rPr>
              <a:t>Precision: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87578" y="4123797"/>
            <a:ext cx="3648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How good are the guessed pairs?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81351" y="3331133"/>
            <a:ext cx="1619063" cy="3640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45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>
                <a:solidFill>
                  <a:srgbClr val="1919FF"/>
                </a:solidFill>
                <a:latin typeface="+mn-lt"/>
                <a:ea typeface="Fira Sans Book" panose="00000400000000000000" pitchFamily="50" charset="0"/>
              </a:rPr>
              <a:t># of correct pairs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61243" y="5373723"/>
            <a:ext cx="2158253" cy="33930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45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>
                <a:solidFill>
                  <a:srgbClr val="1919FF"/>
                </a:solidFill>
                <a:latin typeface="+mn-lt"/>
                <a:ea typeface="Fira Sans Book" panose="00000400000000000000" pitchFamily="50" charset="0"/>
              </a:rPr>
              <a:t># of pairs ordered by bins (excluding those inside bins)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5876993" y="1857234"/>
                <a:ext cx="2678045" cy="4658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  <a:defRPr/>
                </a:pPr>
                <a:r>
                  <a:rPr lang="en-US" sz="1200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     Interpret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pPr>
                      <m:e>
                        <m:r>
                          <a:rPr lang="en-US" sz="12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𝜋</m:t>
                        </m:r>
                      </m:e>
                      <m:sup>
                        <m:r>
                          <a:rPr lang="en-US" sz="12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−1</m:t>
                        </m:r>
                      </m:sup>
                    </m:sSup>
                    <m:r>
                      <a:rPr lang="en-US" sz="12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sz="12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𝑣</m:t>
                    </m:r>
                    <m:r>
                      <a:rPr lang="en-US" sz="12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as original label of node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𝑣</m:t>
                    </m:r>
                  </m:oMath>
                </a14:m>
                <a:r>
                  <a:rPr lang="en-US" sz="1200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of given graph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𝜋</m:t>
                    </m:r>
                    <m:r>
                      <a:rPr lang="en-US" sz="12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sz="12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𝐺</m:t>
                    </m:r>
                    <m:r>
                      <a:rPr lang="en-US" sz="12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</a:t>
                </a:r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6993" y="1857234"/>
                <a:ext cx="2678045" cy="465833"/>
              </a:xfrm>
              <a:prstGeom prst="rect">
                <a:avLst/>
              </a:prstGeom>
              <a:blipFill rotWithShape="0">
                <a:blip r:embed="rId4"/>
                <a:stretch>
                  <a:fillRect t="-2632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1587578" y="5898007"/>
            <a:ext cx="1421495" cy="53260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sz="2100" dirty="0" smtClean="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rPr>
              <a:t>Density:</a:t>
            </a:r>
            <a:endParaRPr lang="en-US" sz="2100" dirty="0">
              <a:solidFill>
                <a:srgbClr val="C00000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9320" y="5945484"/>
            <a:ext cx="15621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4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/>
      <p:bldP spid="9" grpId="0"/>
      <p:bldP spid="10" grpId="0"/>
      <p:bldP spid="11" grpId="0"/>
      <p:bldP spid="12" grpId="0"/>
      <p:bldP spid="13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939879" y="5292419"/>
            <a:ext cx="7950121" cy="656764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34925"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92099" y="791302"/>
            <a:ext cx="9016999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defRPr sz="40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sz="3200" dirty="0">
                <a:latin typeface="+mj-lt"/>
              </a:rPr>
              <a:t>Constrained optimization problem formulation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980168" y="1592303"/>
            <a:ext cx="48504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sz="160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rPr>
              <a:t> Different approach: phrase as an integer program. </a:t>
            </a:r>
            <a:endParaRPr lang="en-US" sz="1600" dirty="0">
              <a:solidFill>
                <a:srgbClr val="C00000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79" y="2064850"/>
            <a:ext cx="6172200" cy="25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829" y="2452843"/>
            <a:ext cx="2857500" cy="622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79" y="3075143"/>
            <a:ext cx="990600" cy="215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939879" y="4892132"/>
                <a:ext cx="3128421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  <a:defRPr/>
                </a:pP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Lemma (coefficients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𝑢</m:t>
                        </m:r>
                        <m: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)</a:t>
                </a:r>
                <a:endParaRPr lang="en-US" dirty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879" y="4892132"/>
                <a:ext cx="3128421" cy="381515"/>
              </a:xfrm>
              <a:prstGeom prst="rect">
                <a:avLst/>
              </a:prstGeom>
              <a:blipFill rotWithShape="0">
                <a:blip r:embed="rId5"/>
                <a:stretch>
                  <a:fillRect l="-1559" t="-9677" r="-975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1448" y="3260361"/>
            <a:ext cx="4178300" cy="1524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775" y="5400812"/>
            <a:ext cx="7759700" cy="368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873125" y="6019850"/>
                <a:ext cx="8270875" cy="7480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 Calculating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𝑝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𝑢</m:t>
                        </m:r>
                        <m:r>
                          <a:rPr lang="en-US" sz="14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𝑣</m:t>
                        </m:r>
                      </m:sub>
                    </m:sSub>
                    <m:r>
                      <a:rPr lang="en-US" sz="14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sz="14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𝐻</m:t>
                    </m:r>
                    <m:r>
                      <a:rPr lang="en-US" sz="14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sz="1400" dirty="0" smtClean="0"/>
                  <a:t> is equivalent to counting </a:t>
                </a:r>
                <a:r>
                  <a:rPr lang="en-US" sz="1400" dirty="0"/>
                  <a:t>linear </a:t>
                </a:r>
                <a:r>
                  <a:rPr lang="en-US" sz="1400" dirty="0" smtClean="0"/>
                  <a:t>extensions </a:t>
                </a:r>
                <a:r>
                  <a:rPr lang="en-US" sz="1400" dirty="0"/>
                  <a:t>of a partial order  </a:t>
                </a:r>
                <a:r>
                  <a:rPr lang="en-US" sz="1400" dirty="0" smtClean="0"/>
                  <a:t>  </a:t>
                </a:r>
              </a:p>
              <a:p>
                <a:r>
                  <a:rPr lang="en-US" sz="1400" dirty="0"/>
                  <a:t> </a:t>
                </a:r>
                <a:r>
                  <a:rPr lang="en-US" sz="1400" dirty="0" smtClean="0"/>
                  <a:t>    -- #</a:t>
                </a:r>
                <a:r>
                  <a:rPr lang="en-US" sz="1400" dirty="0"/>
                  <a:t>P-complete in general</a:t>
                </a:r>
                <a:r>
                  <a:rPr lang="en-US" sz="1400" dirty="0" smtClean="0"/>
                  <a:t>! [</a:t>
                </a:r>
                <a:r>
                  <a:rPr lang="en-US" sz="1400" dirty="0" err="1" smtClean="0"/>
                  <a:t>Karzanov</a:t>
                </a:r>
                <a:r>
                  <a:rPr lang="en-US" sz="1400" dirty="0" smtClean="0"/>
                  <a:t> &amp; </a:t>
                </a:r>
                <a:r>
                  <a:rPr lang="en-US" sz="1400" dirty="0" err="1"/>
                  <a:t>Khachiyan</a:t>
                </a:r>
                <a:r>
                  <a:rPr lang="en-US" sz="1400" dirty="0"/>
                  <a:t>, </a:t>
                </a:r>
                <a:r>
                  <a:rPr lang="en-US" sz="1400" dirty="0" err="1"/>
                  <a:t>Brightwell</a:t>
                </a:r>
                <a:r>
                  <a:rPr lang="en-US" sz="1400" dirty="0"/>
                  <a:t> </a:t>
                </a:r>
                <a:r>
                  <a:rPr lang="en-US" sz="1400" dirty="0" smtClean="0"/>
                  <a:t>&amp; Winkler]</a:t>
                </a:r>
              </a:p>
              <a:p>
                <a:r>
                  <a:rPr lang="en-US" sz="1400" dirty="0"/>
                  <a:t> </a:t>
                </a:r>
                <a:r>
                  <a:rPr lang="en-US" sz="1400" dirty="0" smtClean="0"/>
                  <a:t>    --  </a:t>
                </a:r>
                <a:r>
                  <a:rPr lang="en-US" sz="1400" dirty="0"/>
                  <a:t>Approximate counting in polynomial time (Markov chain algorithm).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125" y="6019850"/>
                <a:ext cx="8270875" cy="748090"/>
              </a:xfrm>
              <a:prstGeom prst="rect">
                <a:avLst/>
              </a:prstGeom>
              <a:blipFill rotWithShape="0">
                <a:blip r:embed="rId8"/>
                <a:stretch>
                  <a:fillRect t="-1639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006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377EB8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76" t="41614" r="50721" b="38592"/>
          <a:stretch/>
        </p:blipFill>
        <p:spPr>
          <a:xfrm>
            <a:off x="7061837" y="4991855"/>
            <a:ext cx="1152715" cy="127034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4DAF4A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76" t="41614" r="50721" b="38592"/>
          <a:stretch/>
        </p:blipFill>
        <p:spPr>
          <a:xfrm>
            <a:off x="1144793" y="5043363"/>
            <a:ext cx="1152715" cy="127034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984EA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76" t="41614" r="50721" b="38592"/>
          <a:stretch/>
        </p:blipFill>
        <p:spPr>
          <a:xfrm>
            <a:off x="2587937" y="5043363"/>
            <a:ext cx="1152715" cy="127034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FF7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76" t="41614" r="50721" b="38592"/>
          <a:stretch/>
        </p:blipFill>
        <p:spPr>
          <a:xfrm>
            <a:off x="4095704" y="5066515"/>
            <a:ext cx="1152715" cy="127034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E41A1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76" t="41614" r="50721" b="38592"/>
          <a:stretch/>
        </p:blipFill>
        <p:spPr>
          <a:xfrm>
            <a:off x="5549282" y="5062285"/>
            <a:ext cx="1152715" cy="12703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00100"/>
            <a:ext cx="8229600" cy="762000"/>
          </a:xfrm>
        </p:spPr>
        <p:txBody>
          <a:bodyPr>
            <a:normAutofit/>
          </a:bodyPr>
          <a:lstStyle/>
          <a:p>
            <a:r>
              <a:rPr lang="en-US" sz="3400" smtClean="0"/>
              <a:t>Approximating via Peeling </a:t>
            </a:r>
            <a:r>
              <a:rPr lang="en-US" sz="3400" dirty="0" smtClean="0"/>
              <a:t>algorithm</a:t>
            </a:r>
            <a:endParaRPr lang="en-US" sz="3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021829" y="1282995"/>
            <a:ext cx="3002440" cy="2882305"/>
            <a:chOff x="2254122" y="315453"/>
            <a:chExt cx="3102792" cy="33869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3375212" y="3500708"/>
                  <a:ext cx="860612" cy="20170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chemeClr val="accent1">
                        <a:lumMod val="75000"/>
                      </a:scheme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𝐺</m:t>
                        </m:r>
                      </m:oMath>
                    </m:oMathPara>
                  </a14:m>
                  <a:endParaRPr lang="en-US" sz="2000" dirty="0" smtClean="0">
                    <a:solidFill>
                      <a:schemeClr val="tx2">
                        <a:lumMod val="75000"/>
                      </a:schemeClr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5212" y="3500708"/>
                  <a:ext cx="860612" cy="20170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17857" b="-607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4122" y="315453"/>
              <a:ext cx="3102792" cy="3234571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4419398" y="1355538"/>
            <a:ext cx="3206545" cy="2882774"/>
            <a:chOff x="5832951" y="914316"/>
            <a:chExt cx="3206545" cy="28827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7079627" y="3487808"/>
                  <a:ext cx="1237130" cy="30928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 anchorCtr="0">
                  <a:noAutofit/>
                </a:bodyPr>
                <a:lstStyle/>
                <a:p>
                  <a:pPr marL="342900" marR="0" lvl="0" indent="-342900" defTabSz="91440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chemeClr val="accent1">
                        <a:lumMod val="75000"/>
                      </a:schemeClr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:r>
                    <a:rPr lang="en-US" sz="2000" dirty="0" smtClean="0">
                      <a:solidFill>
                        <a:schemeClr val="tx2">
                          <a:lumMod val="75000"/>
                        </a:schemeClr>
                      </a:solidFill>
                      <a:latin typeface="+mn-lt"/>
                    </a:rPr>
                    <a:t>DAG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20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9627" y="3487808"/>
                  <a:ext cx="1237130" cy="30928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4926" t="-24000" b="-52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2951" y="914316"/>
              <a:ext cx="3206545" cy="2727685"/>
            </a:xfrm>
            <a:prstGeom prst="rect">
              <a:avLst/>
            </a:prstGeom>
          </p:spPr>
        </p:pic>
      </p:grpSp>
      <p:sp>
        <p:nvSpPr>
          <p:cNvPr id="16" name="Chevron 15"/>
          <p:cNvSpPr/>
          <p:nvPr/>
        </p:nvSpPr>
        <p:spPr>
          <a:xfrm>
            <a:off x="2256231" y="5464822"/>
            <a:ext cx="365760" cy="347472"/>
          </a:xfrm>
          <a:prstGeom prst="chevron">
            <a:avLst/>
          </a:prstGeom>
          <a:solidFill>
            <a:srgbClr val="FFC000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hevron 16"/>
          <p:cNvSpPr/>
          <p:nvPr/>
        </p:nvSpPr>
        <p:spPr>
          <a:xfrm>
            <a:off x="3741813" y="5506720"/>
            <a:ext cx="365760" cy="347472"/>
          </a:xfrm>
          <a:prstGeom prst="chevron">
            <a:avLst/>
          </a:prstGeom>
          <a:solidFill>
            <a:srgbClr val="FFC000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hevron 17"/>
          <p:cNvSpPr/>
          <p:nvPr/>
        </p:nvSpPr>
        <p:spPr>
          <a:xfrm>
            <a:off x="5248371" y="5464822"/>
            <a:ext cx="365760" cy="347472"/>
          </a:xfrm>
          <a:prstGeom prst="chevron">
            <a:avLst/>
          </a:prstGeom>
          <a:solidFill>
            <a:srgbClr val="FFC000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hevron 18"/>
          <p:cNvSpPr/>
          <p:nvPr/>
        </p:nvSpPr>
        <p:spPr>
          <a:xfrm>
            <a:off x="6677764" y="5464822"/>
            <a:ext cx="365760" cy="347472"/>
          </a:xfrm>
          <a:prstGeom prst="chevron">
            <a:avLst/>
          </a:prstGeom>
          <a:solidFill>
            <a:srgbClr val="FFC000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53097" y="5545930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 smtClean="0">
                <a:latin typeface="+mj-lt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26899" y="5469762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latin typeface="+mj-lt"/>
              </a:rPr>
              <a:t>2</a:t>
            </a:r>
            <a:endParaRPr lang="en-US" sz="2400" dirty="0" smtClean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50926" y="5567617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latin typeface="+mj-lt"/>
              </a:rPr>
              <a:t>3</a:t>
            </a:r>
            <a:endParaRPr lang="en-US" sz="2400" dirty="0" smtClean="0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96828" y="5698185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latin typeface="+mj-lt"/>
              </a:rPr>
              <a:t>4</a:t>
            </a:r>
            <a:endParaRPr lang="en-US" sz="2400" dirty="0" smtClean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94774" y="5628573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latin typeface="+mj-lt"/>
              </a:rPr>
              <a:t>5</a:t>
            </a:r>
            <a:endParaRPr lang="en-US" sz="2400" dirty="0" smtClean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216558" y="5780907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latin typeface="+mj-lt"/>
              </a:rPr>
              <a:t>6</a:t>
            </a:r>
            <a:endParaRPr lang="en-US" sz="2400" dirty="0" smtClean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958608" y="5765533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latin typeface="+mj-lt"/>
              </a:rPr>
              <a:t>7</a:t>
            </a:r>
            <a:endParaRPr lang="en-US" sz="2400" dirty="0" smtClean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28178" y="5483636"/>
            <a:ext cx="421637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latin typeface="+mj-lt"/>
              </a:rPr>
              <a:t>8</a:t>
            </a:r>
            <a:endParaRPr lang="en-US" sz="2400" dirty="0" smtClean="0"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 flipH="1">
            <a:off x="6162890" y="5501457"/>
            <a:ext cx="297902" cy="2511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>
                <a:latin typeface="+mj-lt"/>
              </a:rPr>
              <a:t>9</a:t>
            </a:r>
            <a:endParaRPr lang="en-US" sz="2400" dirty="0" smtClean="0"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24777" y="5374163"/>
            <a:ext cx="564231" cy="37877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 smtClean="0">
                <a:latin typeface="+mj-lt"/>
              </a:rPr>
              <a:t>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603368" y="5418428"/>
            <a:ext cx="625320" cy="27902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smtClean="0">
                <a:latin typeface="+mj-lt"/>
              </a:rPr>
              <a:t>11</a:t>
            </a:r>
            <a:endParaRPr lang="en-US" sz="2400" dirty="0" smtClean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481544" y="5756097"/>
            <a:ext cx="544400" cy="2690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400" dirty="0" smtClean="0">
                <a:latin typeface="+mj-lt"/>
              </a:rPr>
              <a:t>12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280461" y="4426586"/>
            <a:ext cx="7697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sz="2000" dirty="0" smtClean="0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1</a:t>
            </a:r>
            <a:endParaRPr lang="en-US" sz="2000" dirty="0">
              <a:solidFill>
                <a:srgbClr val="1919FF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836880" y="4410312"/>
            <a:ext cx="7697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sz="2000" smtClean="0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2</a:t>
            </a:r>
            <a:endParaRPr lang="en-US" sz="2000" dirty="0">
              <a:solidFill>
                <a:srgbClr val="1919FF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223010" y="4450611"/>
            <a:ext cx="7697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sz="2000" dirty="0" smtClean="0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3</a:t>
            </a:r>
            <a:endParaRPr lang="en-US" sz="2000" dirty="0">
              <a:solidFill>
                <a:srgbClr val="1919FF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677769" y="4444580"/>
            <a:ext cx="7697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sz="2000" smtClean="0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4</a:t>
            </a:r>
            <a:endParaRPr lang="en-US" sz="2000" dirty="0">
              <a:solidFill>
                <a:srgbClr val="1919FF"/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166033" y="4480412"/>
            <a:ext cx="7697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defRPr/>
            </a:pPr>
            <a:r>
              <a:rPr lang="en-US" sz="2000" dirty="0" smtClean="0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rPr>
              <a:t>Bin 5</a:t>
            </a:r>
            <a:endParaRPr lang="en-US" sz="2000" dirty="0">
              <a:solidFill>
                <a:srgbClr val="1919FF"/>
              </a:solidFill>
              <a:latin typeface="+mn-lt"/>
              <a:ea typeface="Fira Sans Book" charset="0"/>
              <a:cs typeface="Fira Sans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53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127001" y="765902"/>
            <a:ext cx="9016999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defRPr sz="40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sz="3200">
                <a:latin typeface="+mj-lt"/>
              </a:rPr>
              <a:t>Empirical results</a:t>
            </a:r>
            <a:endParaRPr lang="en-US" sz="3200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1426" y="1638736"/>
            <a:ext cx="3874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+mn-lt"/>
              </a:rPr>
              <a:t>LP relaxation gives an </a:t>
            </a:r>
            <a:r>
              <a:rPr lang="en-US">
                <a:solidFill>
                  <a:srgbClr val="FF2600"/>
                </a:solidFill>
                <a:latin typeface="+mn-lt"/>
              </a:rPr>
              <a:t>upper bound</a:t>
            </a:r>
            <a:r>
              <a:rPr lang="en-US">
                <a:latin typeface="+mn-lt"/>
              </a:rPr>
              <a:t>.</a:t>
            </a:r>
            <a:endParaRPr lang="en-US">
              <a:effectLst/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726" y="2128051"/>
            <a:ext cx="6452174" cy="438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4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850271" y="740381"/>
            <a:ext cx="7704767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dirty="0"/>
              <a:t>Theoretical Results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1" y="1375939"/>
            <a:ext cx="1467815" cy="43641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rPr>
              <a:t>Perfect pair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719272" y="1800025"/>
                <a:ext cx="816428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75" indent="-257175">
                  <a:spcBef>
                    <a:spcPts val="450"/>
                  </a:spcBef>
                  <a:buClr>
                    <a:schemeClr val="accent1">
                      <a:lumMod val="75000"/>
                    </a:schemeClr>
                  </a:buClr>
                  <a:defRPr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𝑢</m:t>
                    </m:r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,</m:t>
                    </m:r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𝑣</m:t>
                    </m:r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 is a perfect pair for a graph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, if for uniformly random permutation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, </a:t>
                </a: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72" y="1800025"/>
                <a:ext cx="8164285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22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656" y="2203461"/>
            <a:ext cx="3505200" cy="2571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1013167" y="2758753"/>
                <a:ext cx="67125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  <a:latin typeface="+mn-lt"/>
                    <a:ea typeface="Fira Sans Book" charset="0"/>
                    <a:cs typeface="Fira Sans Book" charset="0"/>
                  </a:rPr>
                  <a:t>Theorem: DAG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C0000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C0000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G</m:t>
                    </m:r>
                    <m:r>
                      <a:rPr lang="en-US">
                        <a:solidFill>
                          <a:srgbClr val="C0000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+mn-lt"/>
                    <a:ea typeface="Fira Sans Book" charset="0"/>
                    <a:cs typeface="Fira Sans Book" charset="0"/>
                  </a:rPr>
                  <a:t> captures perfect vertex pair information</a:t>
                </a: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167" y="2758753"/>
                <a:ext cx="671258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727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1013167" y="3133176"/>
                <a:ext cx="722564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For a DAG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 on the vertex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[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𝑛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 satisfying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Γ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𝐻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≠∅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, and for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𝑢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,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𝑣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∈[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𝑛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𝑢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,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𝑣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 is perfect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 if and only if there exists a directed path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𝑢</m:t>
                    </m:r>
                  </m:oMath>
                </a14:m>
                <a:endParaRPr lang="en-US" dirty="0">
                  <a:solidFill>
                    <a:srgbClr val="0070C0"/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167" y="3133176"/>
                <a:ext cx="7225645" cy="923330"/>
              </a:xfrm>
              <a:prstGeom prst="rect">
                <a:avLst/>
              </a:prstGeom>
              <a:blipFill rotWithShape="0">
                <a:blip r:embed="rId5"/>
                <a:stretch>
                  <a:fillRect l="-675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952218" y="4621235"/>
                <a:ext cx="734754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With high probability, for arbitrary fixed , the number of perfect pairs associated with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𝐺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Ω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𝑛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log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𝑛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𝑜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𝑛</m:t>
                        </m:r>
                      </m:e>
                      <m:sup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2</m:t>
                        </m:r>
                      </m:sup>
                    </m:sSup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 (uniformly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). In the special case of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𝑚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=1,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we have the matching upper bound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O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𝑛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log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𝑛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 </a:t>
                </a:r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218" y="4621235"/>
                <a:ext cx="7347542" cy="1200329"/>
              </a:xfrm>
              <a:prstGeom prst="rect">
                <a:avLst/>
              </a:prstGeom>
              <a:blipFill rotWithShape="0">
                <a:blip r:embed="rId6"/>
                <a:stretch>
                  <a:fillRect l="-663" t="-6599" r="-663" b="-37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892714" y="4270048"/>
            <a:ext cx="4507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dirty="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rPr>
              <a:t>Theorem: Typical number of perfect pairs</a:t>
            </a:r>
            <a:endParaRPr lang="en-US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50271" y="2723390"/>
            <a:ext cx="7449489" cy="1470551"/>
          </a:xfrm>
          <a:prstGeom prst="rect">
            <a:avLst/>
          </a:prstGeom>
          <a:ln w="28575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919FF"/>
              </a:solidFill>
              <a:ea typeface="Fira Sans Book" panose="00000400000000000000" pitchFamily="50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50271" y="4308316"/>
            <a:ext cx="7449489" cy="1490165"/>
          </a:xfrm>
          <a:prstGeom prst="rect">
            <a:avLst/>
          </a:prstGeom>
          <a:ln w="28575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919FF"/>
              </a:solidFill>
              <a:ea typeface="Fira Sans Book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70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1610999" y="5346864"/>
            <a:ext cx="5187649" cy="272096"/>
          </a:xfrm>
          <a:prstGeom prst="roundRect">
            <a:avLst/>
          </a:prstGeom>
          <a:solidFill>
            <a:srgbClr val="FFC000"/>
          </a:solidFill>
          <a:ln w="34925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455040" y="1795481"/>
            <a:ext cx="1343608" cy="1255070"/>
          </a:xfrm>
          <a:prstGeom prst="roundRect">
            <a:avLst/>
          </a:prstGeom>
          <a:solidFill>
            <a:srgbClr val="FFC000"/>
          </a:solidFill>
          <a:ln w="34925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561" y="3910666"/>
            <a:ext cx="6915150" cy="1771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8275" y="5797335"/>
            <a:ext cx="685800" cy="6858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 marL="257175" indent="-257175">
              <a:spcBef>
                <a:spcPts val="45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91478" y="663833"/>
            <a:ext cx="9258299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dirty="0"/>
              <a:t>How Good is the Algorithm for Synthetic Graphs?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796" y="1861905"/>
            <a:ext cx="2883851" cy="112222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1094110" y="1950145"/>
                <a:ext cx="1467815" cy="4364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257175" indent="-257175" defTabSz="685800" fontAlgn="auto">
                  <a:spcBef>
                    <a:spcPts val="45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charset="0"/>
                          <a:ea typeface="Fira Sans Book" charset="0"/>
                          <a:cs typeface="Fira Sans Book" charset="0"/>
                        </a:rPr>
                        <m:t>𝑛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charset="0"/>
                          <a:ea typeface="Fira Sans Book" charset="0"/>
                          <a:cs typeface="Fira Sans Book" charset="0"/>
                        </a:rPr>
                        <m:t>=5000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110" y="1950145"/>
                <a:ext cx="1467815" cy="43641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1453095" y="3339415"/>
            <a:ext cx="3858669" cy="46500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257175" indent="-257175" defTabSz="685800" fontAlgn="auto">
              <a:spcBef>
                <a:spcPts val="45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en-US" dirty="0">
                <a:solidFill>
                  <a:srgbClr val="002060"/>
                </a:solidFill>
                <a:latin typeface="+mn-lt"/>
                <a:ea typeface="Fira Sans Book" charset="0"/>
                <a:cs typeface="Fira Sans Book" charset="0"/>
              </a:rPr>
              <a:t>How </a:t>
            </a:r>
            <a:r>
              <a:rPr lang="en-US" dirty="0">
                <a:solidFill>
                  <a:srgbClr val="C00000"/>
                </a:solidFill>
                <a:latin typeface="+mn-lt"/>
                <a:ea typeface="Fira Sans Book" charset="0"/>
                <a:cs typeface="Fira Sans Book" charset="0"/>
              </a:rPr>
              <a:t>robust</a:t>
            </a:r>
            <a:r>
              <a:rPr lang="en-US" dirty="0">
                <a:solidFill>
                  <a:srgbClr val="002060"/>
                </a:solidFill>
                <a:latin typeface="+mn-lt"/>
                <a:ea typeface="Fira Sans Book" charset="0"/>
                <a:cs typeface="Fira Sans Book" charset="0"/>
              </a:rPr>
              <a:t> is the algorithm?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5978" y="4504032"/>
            <a:ext cx="1075021" cy="58491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45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>
                <a:solidFill>
                  <a:srgbClr val="1919FF"/>
                </a:solidFill>
                <a:latin typeface="+mn-lt"/>
                <a:ea typeface="Fira Sans Book" panose="00000400000000000000" pitchFamily="50" charset="0"/>
              </a:rPr>
              <a:t>Uniform</a:t>
            </a:r>
          </a:p>
          <a:p>
            <a:pPr>
              <a:spcBef>
                <a:spcPts val="45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>
                <a:solidFill>
                  <a:srgbClr val="1919FF"/>
                </a:solidFill>
                <a:latin typeface="+mn-lt"/>
                <a:ea typeface="Fira Sans Book" panose="00000400000000000000" pitchFamily="50" charset="0"/>
              </a:rPr>
              <a:t>Attachment</a:t>
            </a:r>
          </a:p>
          <a:p>
            <a:pPr>
              <a:spcBef>
                <a:spcPts val="45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>
                <a:solidFill>
                  <a:srgbClr val="1919FF"/>
                </a:solidFill>
                <a:latin typeface="+mn-lt"/>
                <a:ea typeface="Fira Sans Book" panose="00000400000000000000" pitchFamily="50" charset="0"/>
              </a:rPr>
              <a:t>model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4139" y="5921457"/>
            <a:ext cx="3857625" cy="17145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1296703" y="2475865"/>
            <a:ext cx="2908119" cy="424982"/>
            <a:chOff x="1136271" y="1531619"/>
            <a:chExt cx="3877492" cy="566643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6271" y="1531619"/>
              <a:ext cx="647700" cy="304800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1763938" y="1555214"/>
              <a:ext cx="3249825" cy="5430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257175" indent="-257175" defTabSz="685800" fontAlgn="auto">
                <a:spcBef>
                  <a:spcPts val="45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defRPr/>
              </a:pPr>
              <a:r>
                <a:rPr lang="en-US" sz="1500" dirty="0">
                  <a:solidFill>
                    <a:srgbClr val="1919FF"/>
                  </a:solidFill>
                  <a:latin typeface="+mn-lt"/>
                  <a:ea typeface="Fira Sans Book" charset="0"/>
                  <a:cs typeface="Fira Sans Book" charset="0"/>
                </a:rPr>
                <a:t>:    Ranking with bins given by Peeling algorithm</a:t>
              </a:r>
            </a:p>
          </p:txBody>
        </p:sp>
      </p:grpSp>
      <p:cxnSp>
        <p:nvCxnSpPr>
          <p:cNvPr id="17" name="Curved Connector 16"/>
          <p:cNvCxnSpPr/>
          <p:nvPr/>
        </p:nvCxnSpPr>
        <p:spPr>
          <a:xfrm>
            <a:off x="1131646" y="5044263"/>
            <a:ext cx="472429" cy="87296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flipV="1">
            <a:off x="1753338" y="5618960"/>
            <a:ext cx="386601" cy="233798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209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5532618" y="5041344"/>
            <a:ext cx="1612604" cy="234337"/>
          </a:xfrm>
          <a:prstGeom prst="roundRect">
            <a:avLst/>
          </a:prstGeom>
          <a:solidFill>
            <a:srgbClr val="FFC000"/>
          </a:solidFill>
          <a:ln w="34925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5532618" y="4539592"/>
            <a:ext cx="1612604" cy="234337"/>
          </a:xfrm>
          <a:prstGeom prst="roundRect">
            <a:avLst/>
          </a:prstGeom>
          <a:solidFill>
            <a:srgbClr val="FFC000"/>
          </a:solidFill>
          <a:ln w="34925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396667" y="818811"/>
            <a:ext cx="8440738" cy="8728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  <a:ea typeface="+mj-ea"/>
                <a:cs typeface="Arial" pitchFamily="34" charset="0"/>
              </a:defRPr>
            </a:lvl1pPr>
            <a:lvl2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2pPr>
            <a:lvl3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3pPr>
            <a:lvl4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4pPr>
            <a:lvl5pPr algn="ctr"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8A3E"/>
                </a:solidFill>
                <a:latin typeface="Continuum Medium"/>
                <a:cs typeface="Arial" charset="0"/>
              </a:defRPr>
            </a:lvl9pPr>
          </a:lstStyle>
          <a:p>
            <a:r>
              <a:rPr lang="en-US" dirty="0"/>
              <a:t>Experimental Results on </a:t>
            </a:r>
            <a:r>
              <a:rPr lang="en-US"/>
              <a:t>Real-World Networks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644996" y="2143154"/>
                <a:ext cx="754728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Citation network (</a:t>
                </a:r>
                <a:r>
                  <a:rPr lang="en-US" dirty="0" err="1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ArXiv</a:t>
                </a:r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 High Energy Physics):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=7.5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K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,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=116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M </a:t>
                </a:r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96" y="2143154"/>
                <a:ext cx="7547282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727" t="-96667" b="-1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644996" y="2465770"/>
                <a:ext cx="754728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Simple English Wikipedia: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=100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K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,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=1.6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B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 Book" charset="0"/>
                    <a:cs typeface="Fira Sans Book" charset="0"/>
                  </a:rPr>
                  <a:t> </a:t>
                </a:r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96" y="2465770"/>
                <a:ext cx="754728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727" t="-93443" b="-1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644996" y="2797169"/>
                <a:ext cx="849900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" charset="0"/>
                    <a:cs typeface="Fira Sans" charset="0"/>
                  </a:rPr>
                  <a:t>Collaboration network (DBLP Computer Science bibliography):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=1.2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B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 ,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=</m:t>
                    </m:r>
                    <m:r>
                      <a:rPr lang="en-US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5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70C0"/>
                        </a:solidFill>
                        <a:latin typeface="Cambria Math" charset="0"/>
                        <a:ea typeface="Fira Sans Book" charset="0"/>
                        <a:cs typeface="Fira Sans Book" charset="0"/>
                      </a:rPr>
                      <m:t>B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+mn-lt"/>
                    <a:ea typeface="Fira Sans" charset="0"/>
                    <a:cs typeface="Fira Sans" charset="0"/>
                  </a:rPr>
                  <a:t> </a:t>
                </a:r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96" y="2797169"/>
                <a:ext cx="8499004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646" t="-12264" b="-69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995" y="4096669"/>
            <a:ext cx="8162925" cy="1266825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644995" y="3460944"/>
            <a:ext cx="6308430" cy="504903"/>
            <a:chOff x="714099" y="2912792"/>
            <a:chExt cx="8411240" cy="673204"/>
          </a:xfrm>
        </p:grpSpPr>
        <p:sp>
          <p:nvSpPr>
            <p:cNvPr id="16" name="TextBox 15"/>
            <p:cNvSpPr txBox="1"/>
            <p:nvPr/>
          </p:nvSpPr>
          <p:spPr>
            <a:xfrm>
              <a:off x="1374498" y="2912792"/>
              <a:ext cx="7750841" cy="6732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257175" indent="-257175" defTabSz="685800" fontAlgn="auto">
                <a:spcBef>
                  <a:spcPts val="45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defRPr/>
              </a:pPr>
              <a:r>
                <a:rPr lang="en-US" sz="1500" dirty="0">
                  <a:solidFill>
                    <a:srgbClr val="1919FF"/>
                  </a:solidFill>
                  <a:latin typeface="+mn-lt"/>
                  <a:ea typeface="Fira Sans Book" charset="0"/>
                  <a:cs typeface="Fira Sans Book" charset="0"/>
                </a:rPr>
                <a:t>: Perfect pairs only (nodes with a directed </a:t>
              </a:r>
              <a:r>
                <a:rPr lang="en-US" sz="1500">
                  <a:solidFill>
                    <a:srgbClr val="1919FF"/>
                  </a:solidFill>
                  <a:latin typeface="+mn-lt"/>
                  <a:ea typeface="Fira Sans Book" charset="0"/>
                  <a:cs typeface="Fira Sans Book" charset="0"/>
                </a:rPr>
                <a:t>path between them)</a:t>
              </a:r>
              <a:endParaRPr lang="en-US" sz="1500" dirty="0">
                <a:solidFill>
                  <a:srgbClr val="1919FF"/>
                </a:solidFill>
                <a:latin typeface="+mn-lt"/>
                <a:ea typeface="Fira Sans Book" charset="0"/>
                <a:cs typeface="Fira Sans Book" charset="0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4099" y="3105842"/>
              <a:ext cx="6604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222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94414" y="3186842"/>
            <a:ext cx="84688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00B050"/>
                </a:solidFill>
              </a:rPr>
              <a:t>SCIENCE OF </a:t>
            </a:r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</a:rPr>
              <a:t>INFORMATION</a:t>
            </a:r>
            <a:r>
              <a:rPr lang="en-US" sz="2000" b="1" dirty="0" smtClean="0"/>
              <a:t> </a:t>
            </a:r>
            <a:r>
              <a:rPr lang="en-US" sz="2000" dirty="0" smtClean="0"/>
              <a:t>builds on Shannon’s principles to address key challenges in understanding </a:t>
            </a:r>
            <a:r>
              <a:rPr lang="en-US" sz="2000" dirty="0" smtClean="0">
                <a:solidFill>
                  <a:srgbClr val="00B050"/>
                </a:solidFill>
              </a:rPr>
              <a:t>information</a:t>
            </a:r>
            <a:r>
              <a:rPr lang="en-US" sz="2000" dirty="0" smtClean="0"/>
              <a:t> that nowadays is not only </a:t>
            </a:r>
            <a:r>
              <a:rPr lang="en-US" sz="2000" dirty="0" smtClean="0">
                <a:solidFill>
                  <a:srgbClr val="00B050"/>
                </a:solidFill>
              </a:rPr>
              <a:t>communicated</a:t>
            </a:r>
            <a:r>
              <a:rPr lang="en-US" sz="2000" dirty="0" smtClean="0"/>
              <a:t> but also </a:t>
            </a:r>
            <a:r>
              <a:rPr lang="en-US" sz="2000" dirty="0" smtClean="0">
                <a:solidFill>
                  <a:srgbClr val="FF0000"/>
                </a:solidFill>
              </a:rPr>
              <a:t>acquired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curated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organized</a:t>
            </a:r>
            <a:r>
              <a:rPr lang="en-US" sz="2000" dirty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aggregated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managed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processed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suitably abstracted and represented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analyzed</a:t>
            </a:r>
            <a:r>
              <a:rPr lang="en-US" sz="2000" dirty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inferred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valued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secured</a:t>
            </a:r>
            <a:r>
              <a:rPr lang="en-US" sz="2000" dirty="0"/>
              <a:t>, </a:t>
            </a:r>
            <a:r>
              <a:rPr lang="en-US" sz="2000" dirty="0" smtClean="0"/>
              <a:t>and </a:t>
            </a:r>
            <a:r>
              <a:rPr lang="en-US" sz="2000" dirty="0"/>
              <a:t>used in </a:t>
            </a:r>
            <a:r>
              <a:rPr lang="en-US" sz="2000" dirty="0" smtClean="0"/>
              <a:t>various scientific, engineering, and socio-economic processes. 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303028" y="841081"/>
            <a:ext cx="8660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tinuum Medium" pitchFamily="2" charset="0"/>
                <a:ea typeface="+mj-ea"/>
                <a:cs typeface="Arial" pitchFamily="34" charset="0"/>
              </a:rPr>
              <a:t>What is Science of Information?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90066" y="5339751"/>
            <a:ext cx="8017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>
                <a:solidFill>
                  <a:schemeClr val="accent3">
                    <a:lumMod val="50000"/>
                  </a:schemeClr>
                </a:solidFill>
              </a:rPr>
              <a:t>CSoI</a:t>
            </a:r>
            <a:r>
              <a:rPr lang="en-US" b="1" u="sng" dirty="0">
                <a:solidFill>
                  <a:schemeClr val="accent3">
                    <a:lumMod val="50000"/>
                  </a:schemeClr>
                </a:solidFill>
              </a:rPr>
              <a:t> MISSION</a:t>
            </a:r>
            <a:r>
              <a:rPr lang="en-US" b="1" dirty="0"/>
              <a:t>: </a:t>
            </a:r>
            <a:r>
              <a:rPr lang="en-US" i="1" dirty="0"/>
              <a:t>Advance science and technology through a new quantitative understanding of the representation, communication and processing of </a:t>
            </a:r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information</a:t>
            </a:r>
            <a:r>
              <a:rPr lang="en-US" i="1" dirty="0"/>
              <a:t> in biological, physical, social and engineering </a:t>
            </a:r>
            <a:r>
              <a:rPr lang="en-US" i="1" dirty="0" smtClean="0"/>
              <a:t>systems.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94412" y="1725178"/>
            <a:ext cx="8468833" cy="1323492"/>
            <a:chOff x="494412" y="1725178"/>
            <a:chExt cx="8468833" cy="1323492"/>
          </a:xfrm>
        </p:grpSpPr>
        <p:sp>
          <p:nvSpPr>
            <p:cNvPr id="3" name="TextBox 2"/>
            <p:cNvSpPr txBox="1"/>
            <p:nvPr/>
          </p:nvSpPr>
          <p:spPr>
            <a:xfrm>
              <a:off x="494412" y="1725231"/>
              <a:ext cx="742681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Clr>
                  <a:schemeClr val="tx2"/>
                </a:buClr>
                <a:buFont typeface="Wingdings" panose="05000000000000000000" pitchFamily="2" charset="2"/>
                <a:buChar char="§"/>
              </a:pPr>
              <a:r>
                <a:rPr lang="en-US" sz="2000" dirty="0">
                  <a:solidFill>
                    <a:srgbClr val="0070C0"/>
                  </a:solidFill>
                </a:rPr>
                <a:t>Claude Shannon </a:t>
              </a:r>
              <a:r>
                <a:rPr lang="en-US" sz="2000" dirty="0"/>
                <a:t>laid the foundation of </a:t>
              </a:r>
              <a:r>
                <a:rPr lang="en-US" sz="2000" dirty="0">
                  <a:solidFill>
                    <a:schemeClr val="accent5">
                      <a:lumMod val="75000"/>
                    </a:schemeClr>
                  </a:solidFill>
                </a:rPr>
                <a:t>information theory</a:t>
              </a:r>
              <a:r>
                <a:rPr lang="en-US" sz="2000" dirty="0"/>
                <a:t>, </a:t>
              </a:r>
              <a:r>
                <a:rPr lang="en-US" sz="2000" dirty="0" smtClean="0"/>
                <a:t>demonstrating that </a:t>
              </a:r>
              <a:r>
                <a:rPr lang="en-US" sz="2000" dirty="0"/>
                <a:t>problems of </a:t>
              </a:r>
              <a:r>
                <a:rPr lang="en-US" sz="2000" dirty="0">
                  <a:solidFill>
                    <a:schemeClr val="accent5">
                      <a:lumMod val="75000"/>
                    </a:schemeClr>
                  </a:solidFill>
                </a:rPr>
                <a:t>data transmission </a:t>
              </a:r>
              <a:r>
                <a:rPr lang="en-US" sz="2000" dirty="0"/>
                <a:t>and </a:t>
              </a:r>
              <a:r>
                <a:rPr lang="en-US" sz="2000" dirty="0" smtClean="0">
                  <a:solidFill>
                    <a:schemeClr val="accent5">
                      <a:lumMod val="75000"/>
                    </a:schemeClr>
                  </a:solidFill>
                </a:rPr>
                <a:t>compression</a:t>
              </a:r>
              <a:r>
                <a:rPr lang="en-US" sz="2000" dirty="0" smtClean="0"/>
                <a:t> (i.e., </a:t>
              </a:r>
              <a:r>
                <a:rPr lang="en-US" sz="2000" i="1" dirty="0" smtClean="0">
                  <a:solidFill>
                    <a:schemeClr val="accent3">
                      <a:lumMod val="50000"/>
                    </a:schemeClr>
                  </a:solidFill>
                </a:rPr>
                <a:t>reliably reproducing data</a:t>
              </a:r>
              <a:r>
                <a:rPr lang="en-US" sz="2000" dirty="0" smtClean="0"/>
                <a:t>) can </a:t>
              </a:r>
              <a:r>
                <a:rPr lang="en-US" sz="2000" dirty="0"/>
                <a:t>be </a:t>
              </a:r>
              <a:r>
                <a:rPr lang="en-US" sz="2000" dirty="0" smtClean="0"/>
                <a:t>precisely modeled formulated</a:t>
              </a:r>
              <a:r>
                <a:rPr lang="en-US" sz="2000" dirty="0"/>
                <a:t>, and analyzed.</a:t>
              </a:r>
            </a:p>
          </p:txBody>
        </p:sp>
        <p:pic>
          <p:nvPicPr>
            <p:cNvPr id="9" name="Picture 8" descr="claude.shannon.gi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1232" y="1725178"/>
              <a:ext cx="1042013" cy="13082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1947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5A37-7CC2-4DF3-98C4-D1D4F37B8E0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98718" y="2096684"/>
            <a:ext cx="9219733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 smtClean="0"/>
              <a:t>Extend 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Information Theory </a:t>
            </a:r>
            <a:r>
              <a:rPr lang="en-US" sz="2400" dirty="0" smtClean="0"/>
              <a:t>to meet new challenges  in</a:t>
            </a:r>
          </a:p>
          <a:p>
            <a:pPr>
              <a:buClr>
                <a:schemeClr val="accent5">
                  <a:lumMod val="75000"/>
                </a:schemeClr>
              </a:buClr>
              <a:tabLst>
                <a:tab pos="284163" algn="l"/>
              </a:tabLst>
            </a:pPr>
            <a:r>
              <a:rPr lang="en-US" sz="2400" b="1" i="1" dirty="0" smtClean="0">
                <a:solidFill>
                  <a:srgbClr val="0000CC"/>
                </a:solidFill>
              </a:rPr>
              <a:t>	</a:t>
            </a:r>
            <a:r>
              <a:rPr lang="en-US" sz="2000" b="1" i="1" dirty="0" smtClean="0">
                <a:solidFill>
                  <a:srgbClr val="0000CC"/>
                </a:solidFill>
              </a:rPr>
              <a:t>biology, economics, data &amp; social sciences, and physical</a:t>
            </a:r>
          </a:p>
          <a:p>
            <a:pPr>
              <a:buClr>
                <a:schemeClr val="accent5">
                  <a:lumMod val="75000"/>
                </a:schemeClr>
              </a:buClr>
              <a:tabLst>
                <a:tab pos="284163" algn="l"/>
              </a:tabLst>
            </a:pPr>
            <a:r>
              <a:rPr lang="en-US" sz="2000" b="1" i="1" dirty="0">
                <a:solidFill>
                  <a:srgbClr val="0000CC"/>
                </a:solidFill>
              </a:rPr>
              <a:t> </a:t>
            </a:r>
            <a:r>
              <a:rPr lang="en-US" sz="2000" b="1" i="1" dirty="0" smtClean="0">
                <a:solidFill>
                  <a:srgbClr val="0000CC"/>
                </a:solidFill>
              </a:rPr>
              <a:t>   distributed systems.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98718" y="3859713"/>
            <a:ext cx="8684897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U</a:t>
            </a:r>
            <a:r>
              <a:rPr lang="en-US" sz="2400" dirty="0" smtClean="0"/>
              <a:t>nderstand new aspects of 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information</a:t>
            </a:r>
            <a:r>
              <a:rPr lang="en-US" sz="2400" dirty="0" smtClean="0"/>
              <a:t> (embedded) in </a:t>
            </a:r>
          </a:p>
          <a:p>
            <a:pPr>
              <a:spcAft>
                <a:spcPts val="600"/>
              </a:spcAft>
              <a:buClr>
                <a:schemeClr val="accent5">
                  <a:lumMod val="75000"/>
                </a:schemeClr>
              </a:buClr>
              <a:tabLst>
                <a:tab pos="344488" algn="l"/>
              </a:tabLst>
            </a:pPr>
            <a:r>
              <a:rPr lang="en-US" sz="2000" b="1" i="1" dirty="0" smtClean="0">
                <a:solidFill>
                  <a:srgbClr val="0000CC"/>
                </a:solidFill>
              </a:rPr>
              <a:t>	               </a:t>
            </a:r>
            <a:r>
              <a:rPr lang="en-US" sz="2400" b="1" i="1" dirty="0" smtClean="0">
                <a:solidFill>
                  <a:srgbClr val="0000CC"/>
                </a:solidFill>
              </a:rPr>
              <a:t>structure</a:t>
            </a:r>
            <a:r>
              <a:rPr lang="en-US" sz="2400" b="1" i="1" dirty="0" smtClean="0"/>
              <a:t>, </a:t>
            </a:r>
            <a:r>
              <a:rPr lang="en-US" sz="2400" b="1" i="1" dirty="0" smtClean="0">
                <a:solidFill>
                  <a:srgbClr val="0000CC"/>
                </a:solidFill>
              </a:rPr>
              <a:t>time</a:t>
            </a:r>
            <a:r>
              <a:rPr lang="en-US" sz="2400" b="1" i="1" dirty="0" smtClean="0"/>
              <a:t>, </a:t>
            </a:r>
            <a:r>
              <a:rPr lang="en-US" sz="2400" b="1" i="1" dirty="0" smtClean="0">
                <a:solidFill>
                  <a:srgbClr val="0000CC"/>
                </a:solidFill>
              </a:rPr>
              <a:t>space</a:t>
            </a:r>
            <a:r>
              <a:rPr lang="en-US" sz="2400" b="1" i="1" dirty="0" smtClean="0"/>
              <a:t>, </a:t>
            </a:r>
            <a:r>
              <a:rPr lang="en-US" sz="2400" b="1" i="1" dirty="0" smtClean="0">
                <a:solidFill>
                  <a:srgbClr val="0000CC"/>
                </a:solidFill>
              </a:rPr>
              <a:t>semantics</a:t>
            </a:r>
            <a:r>
              <a:rPr lang="en-US" sz="2400" b="1" i="1" dirty="0" smtClean="0"/>
              <a:t>, </a:t>
            </a:r>
            <a:endParaRPr lang="en-US" dirty="0" smtClean="0">
              <a:solidFill>
                <a:srgbClr val="0000CC"/>
              </a:solidFill>
            </a:endParaRPr>
          </a:p>
          <a:p>
            <a:pPr>
              <a:spcAft>
                <a:spcPts val="600"/>
              </a:spcAft>
              <a:buClr>
                <a:schemeClr val="accent5">
                  <a:lumMod val="75000"/>
                </a:schemeClr>
              </a:buClr>
              <a:tabLst>
                <a:tab pos="344488" algn="l"/>
              </a:tabLst>
            </a:pPr>
            <a:r>
              <a:rPr lang="en-US" sz="2000" dirty="0" smtClean="0">
                <a:solidFill>
                  <a:srgbClr val="0000CC"/>
                </a:solidFill>
              </a:rPr>
              <a:t>dynamic information, limited resources, complexity, representation invariant information, and cooperation &amp; dependency.</a:t>
            </a:r>
            <a:endParaRPr lang="en-US" sz="2000" dirty="0">
              <a:solidFill>
                <a:srgbClr val="0000C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3028" y="823829"/>
            <a:ext cx="8660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B05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tinuum Medium" pitchFamily="2" charset="0"/>
                <a:ea typeface="+mj-ea"/>
                <a:cs typeface="Arial" pitchFamily="34" charset="0"/>
              </a:rPr>
              <a:t>Center’s Goals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75003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185" y="1687551"/>
            <a:ext cx="7731766" cy="4221163"/>
          </a:xfrm>
        </p:spPr>
        <p:txBody>
          <a:bodyPr>
            <a:noAutofit/>
          </a:bodyPr>
          <a:lstStyle/>
          <a:p>
            <a:pPr marL="457200" indent="-457200">
              <a:buClr>
                <a:srgbClr val="0070C0"/>
              </a:buClr>
              <a:buAutoNum type="arabicPeriod"/>
            </a:pPr>
            <a:r>
              <a:rPr lang="en-US" sz="2400" dirty="0" smtClean="0">
                <a:solidFill>
                  <a:srgbClr val="00B050"/>
                </a:solidFill>
              </a:rPr>
              <a:t>Science of Information</a:t>
            </a:r>
          </a:p>
          <a:p>
            <a:pPr marL="457200" indent="-457200">
              <a:buAutoNum type="arabicPeriod"/>
            </a:pPr>
            <a:r>
              <a:rPr lang="en-US" sz="2400" dirty="0" err="1" smtClean="0">
                <a:solidFill>
                  <a:srgbClr val="00B050"/>
                </a:solidFill>
              </a:rPr>
              <a:t>CSoI</a:t>
            </a:r>
            <a:r>
              <a:rPr lang="en-US" sz="2400" dirty="0" smtClean="0">
                <a:solidFill>
                  <a:srgbClr val="00B050"/>
                </a:solidFill>
              </a:rPr>
              <a:t> Team &amp; History</a:t>
            </a:r>
          </a:p>
          <a:p>
            <a:pPr marL="457200" indent="-457200">
              <a:buAutoNum type="arabicPeriod"/>
            </a:pPr>
            <a:r>
              <a:rPr lang="en-US" sz="2400" b="1" dirty="0" smtClean="0">
                <a:solidFill>
                  <a:srgbClr val="0070C0"/>
                </a:solidFill>
              </a:rPr>
              <a:t>Research Plan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Research Thrusts</a:t>
            </a:r>
            <a:endParaRPr lang="en-US" sz="2000" dirty="0"/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Overview of </a:t>
            </a:r>
            <a:r>
              <a:rPr lang="en-US" sz="2000" dirty="0"/>
              <a:t>R</a:t>
            </a:r>
            <a:r>
              <a:rPr lang="en-US" sz="2000" dirty="0" smtClean="0"/>
              <a:t>esearch Plan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Legacy &amp; Value Added </a:t>
            </a:r>
          </a:p>
          <a:p>
            <a:pPr marL="801688" lvl="2" indent="-344488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FF0000"/>
                </a:solidFill>
              </a:rPr>
              <a:t>TIMES: </a:t>
            </a:r>
            <a:r>
              <a:rPr lang="en-US" sz="1600" dirty="0" smtClean="0">
                <a:solidFill>
                  <a:srgbClr val="FF0000"/>
                </a:solidFill>
              </a:rPr>
              <a:t>Temporal Information Maximally Extracted from Structures</a:t>
            </a: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Education and Diversity &amp; Knowledge Transfer</a:t>
            </a: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Sustainability Plan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Management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indent="-457200">
              <a:buAutoNum type="arabicPeriod" startAt="4"/>
              <a:tabLst>
                <a:tab pos="457200" algn="l"/>
              </a:tabLst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Budget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73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Motivation: Infection </a:t>
            </a:r>
            <a:r>
              <a:rPr lang="en-US" dirty="0" smtClean="0"/>
              <a:t>Spread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148" y="2491500"/>
            <a:ext cx="692780" cy="823937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028" y="3418730"/>
            <a:ext cx="677024" cy="62762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7294" b="13658"/>
          <a:stretch/>
        </p:blipFill>
        <p:spPr>
          <a:xfrm>
            <a:off x="1549148" y="1927120"/>
            <a:ext cx="679700" cy="658940"/>
          </a:xfrm>
          <a:prstGeom prst="rect">
            <a:avLst/>
          </a:prstGeom>
          <a:effectLst>
            <a:softEdge rad="190500"/>
          </a:effectLst>
        </p:spPr>
      </p:pic>
      <p:cxnSp>
        <p:nvCxnSpPr>
          <p:cNvPr id="8" name="Curved Connector 7"/>
          <p:cNvCxnSpPr/>
          <p:nvPr/>
        </p:nvCxnSpPr>
        <p:spPr>
          <a:xfrm>
            <a:off x="2641141" y="2158233"/>
            <a:ext cx="786258" cy="339270"/>
          </a:xfrm>
          <a:prstGeom prst="curvedConnector3">
            <a:avLst/>
          </a:prstGeom>
          <a:ln w="57150">
            <a:solidFill>
              <a:srgbClr val="C00000"/>
            </a:solidFill>
            <a:prstDash val="sysDot"/>
            <a:tailEnd type="triangle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>
            <a:off x="2531698" y="2892804"/>
            <a:ext cx="1032575" cy="105413"/>
          </a:xfrm>
          <a:prstGeom prst="curvedConnector3">
            <a:avLst/>
          </a:prstGeom>
          <a:ln w="57150">
            <a:solidFill>
              <a:srgbClr val="C00000"/>
            </a:solidFill>
            <a:prstDash val="sysDot"/>
            <a:tailEnd type="triangle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 flipV="1">
            <a:off x="2655210" y="3479628"/>
            <a:ext cx="1050100" cy="252916"/>
          </a:xfrm>
          <a:prstGeom prst="curvedConnector3">
            <a:avLst/>
          </a:prstGeom>
          <a:ln w="57150">
            <a:solidFill>
              <a:srgbClr val="C00000"/>
            </a:solidFill>
            <a:prstDash val="sysDot"/>
            <a:tailEnd type="triangle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262" y="1997756"/>
            <a:ext cx="4136936" cy="2086330"/>
          </a:xfrm>
          <a:prstGeom prst="rect">
            <a:avLst/>
          </a:prstGeom>
          <a:effectLst>
            <a:softEdge rad="165100"/>
          </a:effectLst>
        </p:spPr>
      </p:pic>
      <p:sp>
        <p:nvSpPr>
          <p:cNvPr id="13" name="Rounded Rectangle 12"/>
          <p:cNvSpPr/>
          <p:nvPr/>
        </p:nvSpPr>
        <p:spPr>
          <a:xfrm>
            <a:off x="3963486" y="1681792"/>
            <a:ext cx="4365427" cy="2795373"/>
          </a:xfrm>
          <a:prstGeom prst="roundRect">
            <a:avLst/>
          </a:prstGeom>
          <a:solidFill>
            <a:srgbClr val="FF1916">
              <a:alpha val="50196"/>
            </a:srgbClr>
          </a:solidFill>
          <a:ln w="34925">
            <a:noFill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6"/>
          <a:srcRect r="5055"/>
          <a:stretch/>
        </p:blipFill>
        <p:spPr>
          <a:xfrm>
            <a:off x="1223242" y="4630474"/>
            <a:ext cx="1567092" cy="1373744"/>
          </a:xfrm>
          <a:prstGeom prst="rect">
            <a:avLst/>
          </a:prstGeom>
          <a:scene3d>
            <a:camera prst="orthographicFront">
              <a:rot lat="39997" lon="2102464" rev="33582"/>
            </a:camera>
            <a:lightRig rig="threePt" dir="t"/>
          </a:scene3d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6119" t="17943" r="4567" b="13794"/>
          <a:stretch/>
        </p:blipFill>
        <p:spPr>
          <a:xfrm rot="20549767">
            <a:off x="2825957" y="5132522"/>
            <a:ext cx="1041894" cy="796332"/>
          </a:xfrm>
          <a:prstGeom prst="rect">
            <a:avLst/>
          </a:prstGeom>
          <a:scene3d>
            <a:camera prst="orthographicFront">
              <a:rot lat="0" lon="21599986" rev="20399953"/>
            </a:camera>
            <a:lightRig rig="threePt" dir="t"/>
          </a:scene3d>
        </p:spPr>
      </p:pic>
      <p:grpSp>
        <p:nvGrpSpPr>
          <p:cNvPr id="28" name="Group 27"/>
          <p:cNvGrpSpPr/>
          <p:nvPr/>
        </p:nvGrpSpPr>
        <p:grpSpPr>
          <a:xfrm>
            <a:off x="4672413" y="4630474"/>
            <a:ext cx="1813229" cy="1280132"/>
            <a:chOff x="3582727" y="2597016"/>
            <a:chExt cx="4120865" cy="2585665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4945338" y="2893618"/>
              <a:ext cx="1120379" cy="1410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5809988" y="4274717"/>
              <a:ext cx="637605" cy="25271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5305090" y="3642851"/>
              <a:ext cx="949005" cy="32263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851118" y="4695020"/>
              <a:ext cx="758925" cy="19646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255659" y="3884756"/>
              <a:ext cx="308305" cy="66104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669892" y="3698174"/>
              <a:ext cx="437971" cy="31471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5030348" y="4764202"/>
              <a:ext cx="390462" cy="3171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687914" y="4184784"/>
              <a:ext cx="732896" cy="40610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568243" y="4274590"/>
              <a:ext cx="215387" cy="31629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6590990" y="4152269"/>
              <a:ext cx="918300" cy="26149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388219" y="3139316"/>
              <a:ext cx="918300" cy="19646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6326636" y="3309028"/>
              <a:ext cx="104656" cy="40938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681549" y="3998767"/>
              <a:ext cx="98570" cy="49655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927764" y="4215280"/>
              <a:ext cx="515524" cy="40179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7914" y="2597016"/>
              <a:ext cx="203298" cy="523404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88531" y="2695933"/>
              <a:ext cx="319947" cy="604562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97509" y="3124616"/>
              <a:ext cx="319947" cy="604562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39505" y="4578119"/>
              <a:ext cx="319947" cy="604562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450297" y="4405684"/>
              <a:ext cx="319947" cy="604562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12771" y="4492856"/>
              <a:ext cx="319947" cy="604562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630" y="4502500"/>
              <a:ext cx="203298" cy="523404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5878" y="3337647"/>
              <a:ext cx="203298" cy="523404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0294" y="4274717"/>
              <a:ext cx="203298" cy="523404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3248" y="3718414"/>
              <a:ext cx="203298" cy="523404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6594" y="3751186"/>
              <a:ext cx="203298" cy="523404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2727" y="3426897"/>
              <a:ext cx="203298" cy="523404"/>
            </a:xfrm>
            <a:prstGeom prst="rect">
              <a:avLst/>
            </a:prstGeom>
          </p:spPr>
        </p:pic>
      </p:grpSp>
      <p:sp>
        <p:nvSpPr>
          <p:cNvPr id="55" name="Rectangle 54"/>
          <p:cNvSpPr/>
          <p:nvPr/>
        </p:nvSpPr>
        <p:spPr>
          <a:xfrm>
            <a:off x="3298179" y="5905678"/>
            <a:ext cx="422068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444D26">
                    <a:lumMod val="75000"/>
                  </a:srgbClr>
                </a:solidFill>
                <a:latin typeface="+mn-lt"/>
                <a:ea typeface="Fira Sans Book" charset="0"/>
                <a:cs typeface="Fira Sans Book" charset="0"/>
              </a:rPr>
              <a:t>Infection network</a:t>
            </a:r>
          </a:p>
          <a:p>
            <a:r>
              <a:rPr lang="en-US" sz="1100" dirty="0">
                <a:solidFill>
                  <a:srgbClr val="444D26">
                    <a:lumMod val="75000"/>
                  </a:srgbClr>
                </a:solidFill>
                <a:latin typeface="+mn-lt"/>
                <a:ea typeface="Fira Sans Book" charset="0"/>
                <a:cs typeface="Fira Sans Book" charset="0"/>
              </a:rPr>
              <a:t>N</a:t>
            </a:r>
            <a:r>
              <a:rPr lang="en-US" sz="1100" dirty="0" smtClean="0">
                <a:solidFill>
                  <a:srgbClr val="444D26">
                    <a:lumMod val="75000"/>
                  </a:srgbClr>
                </a:solidFill>
                <a:latin typeface="+mn-lt"/>
                <a:ea typeface="Fira Sans Book" charset="0"/>
                <a:cs typeface="Fira Sans Book" charset="0"/>
              </a:rPr>
              <a:t>odes as patients, edges formed among friends and family.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298179" y="6298303"/>
            <a:ext cx="422068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444D26">
                    <a:lumMod val="75000"/>
                  </a:srgbClr>
                </a:solidFill>
                <a:latin typeface="+mn-lt"/>
                <a:ea typeface="Fira Sans Book" charset="0"/>
                <a:cs typeface="Fira Sans Book" charset="0"/>
              </a:rPr>
              <a:t>Only structure info available. Patients admitted not at the order they got infected.</a:t>
            </a:r>
          </a:p>
        </p:txBody>
      </p:sp>
    </p:spTree>
    <p:extLst>
      <p:ext uri="{BB962C8B-B14F-4D97-AF65-F5344CB8AC3E}">
        <p14:creationId xmlns:p14="http://schemas.microsoft.com/office/powerpoint/2010/main" val="423731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5" grpId="0"/>
      <p:bldP spid="5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Further </a:t>
            </a:r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593" y="4479640"/>
            <a:ext cx="3022704" cy="215315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9285" y="4056309"/>
            <a:ext cx="6096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Network of biochemical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reactions: </a:t>
            </a:r>
          </a:p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    (</a:t>
            </a:r>
            <a:r>
              <a:rPr lang="en-US" sz="2000" dirty="0">
                <a:solidFill>
                  <a:srgbClr val="00B0F0"/>
                </a:solidFill>
                <a:latin typeface="+mn-lt"/>
                <a:ea typeface="Fira Sans Book" charset="0"/>
                <a:cs typeface="Fira Sans Book" charset="0"/>
              </a:rPr>
              <a:t>protein-protein interaction </a:t>
            </a:r>
            <a:r>
              <a:rPr lang="en-US" sz="2000" dirty="0" smtClean="0">
                <a:solidFill>
                  <a:srgbClr val="00B0F0"/>
                </a:solidFill>
                <a:latin typeface="+mn-lt"/>
                <a:ea typeface="Fira Sans Book" charset="0"/>
                <a:cs typeface="Fira Sans Book" charset="0"/>
              </a:rPr>
              <a:t>network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924299" y="5132680"/>
            <a:ext cx="646389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Cancer proteins tend to be ancient proteins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000" baseline="30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[Srivastava et al., Nature 2010]</a:t>
            </a:r>
            <a:r>
              <a:rPr lang="en-US" sz="2000" baseline="30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 </a:t>
            </a:r>
            <a:endParaRPr lang="en-US" sz="2000" baseline="30000" dirty="0">
              <a:solidFill>
                <a:schemeClr val="tx2">
                  <a:lumMod val="75000"/>
                </a:schemeClr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2503" y="4772210"/>
            <a:ext cx="64638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 Study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of the phylogenetic tree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9285" y="3293484"/>
            <a:ext cx="48750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Social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networks: spread of information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pic>
        <p:nvPicPr>
          <p:cNvPr id="12" name="Picture 6" descr="Facebook connec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372" y="3217599"/>
            <a:ext cx="2809903" cy="139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62486" y="1659895"/>
            <a:ext cx="7613653" cy="75085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Financial transaction networks: flow of capital 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906562" y="1901437"/>
            <a:ext cx="1917735" cy="2015180"/>
            <a:chOff x="7678929" y="1803927"/>
            <a:chExt cx="2496671" cy="309930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0500" y="1803927"/>
              <a:ext cx="1408953" cy="47622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78929" y="2406558"/>
              <a:ext cx="2496671" cy="2496671"/>
            </a:xfrm>
            <a:prstGeom prst="rect">
              <a:avLst/>
            </a:prstGeom>
          </p:spPr>
        </p:pic>
      </p:grpSp>
      <p:sp>
        <p:nvSpPr>
          <p:cNvPr id="17" name="Rectangle 16"/>
          <p:cNvSpPr/>
          <p:nvPr/>
        </p:nvSpPr>
        <p:spPr>
          <a:xfrm>
            <a:off x="658467" y="2482934"/>
            <a:ext cx="67297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Spread of infectious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diseases: origin and initial carriers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+mn-lt"/>
              <a:ea typeface="Fira Sans Book" charset="0"/>
              <a:cs typeface="Fira Sans Book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647251" y="3335957"/>
            <a:ext cx="3378295" cy="2839986"/>
            <a:chOff x="6599909" y="3516776"/>
            <a:chExt cx="4412998" cy="2973895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99909" y="3516776"/>
              <a:ext cx="4412998" cy="2360441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6840711" y="5958895"/>
              <a:ext cx="3570020" cy="531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1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rPr>
                <a:t>Ebola spread network</a:t>
              </a: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100" baseline="30000" dirty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rPr>
                <a:t> </a:t>
              </a:r>
              <a:r>
                <a:rPr lang="en-US" sz="11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rPr>
                <a:t>[</a:t>
              </a:r>
              <a:r>
                <a:rPr lang="en-US" sz="1100" dirty="0" err="1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rPr>
                <a:t>Saey</a:t>
              </a:r>
              <a:r>
                <a:rPr lang="en-US" sz="11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rPr>
                <a:t>, </a:t>
              </a:r>
              <a:r>
                <a:rPr lang="en-US" sz="1100" dirty="0" err="1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rPr>
                <a:t>ScienceNews</a:t>
              </a:r>
              <a:r>
                <a:rPr lang="en-US" sz="11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rPr>
                <a:t> Dec 2015]</a:t>
              </a:r>
              <a:endParaRPr lang="en-US" sz="1100" baseline="30000" dirty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928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424657" y="2527672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70C0"/>
                </a:solidFill>
                <a:ea typeface="Times" charset="0"/>
                <a:cs typeface="Times" charset="0"/>
              </a:rPr>
              <a:t>1</a:t>
            </a:r>
          </a:p>
        </p:txBody>
      </p:sp>
      <p:sp>
        <p:nvSpPr>
          <p:cNvPr id="6" name="Oval 5"/>
          <p:cNvSpPr/>
          <p:nvPr/>
        </p:nvSpPr>
        <p:spPr>
          <a:xfrm>
            <a:off x="2765353" y="3577446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ea typeface="Times" charset="0"/>
                <a:cs typeface="Times" charset="0"/>
              </a:rPr>
              <a:t>3</a:t>
            </a:r>
            <a:endParaRPr lang="en-US" sz="1400" dirty="0">
              <a:solidFill>
                <a:srgbClr val="0070C0"/>
              </a:solidFill>
              <a:ea typeface="Times" charset="0"/>
              <a:cs typeface="Times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110446" y="3048897"/>
            <a:ext cx="386375" cy="289112"/>
            <a:chOff x="7570808" y="2096252"/>
            <a:chExt cx="386375" cy="289112"/>
          </a:xfrm>
        </p:grpSpPr>
        <p:sp>
          <p:nvSpPr>
            <p:cNvPr id="8" name="Oval 7"/>
            <p:cNvSpPr/>
            <p:nvPr/>
          </p:nvSpPr>
          <p:spPr>
            <a:xfrm>
              <a:off x="7589593" y="209625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570808" y="2135864"/>
              <a:ext cx="386375" cy="209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400" dirty="0" smtClean="0">
                  <a:solidFill>
                    <a:srgbClr val="0070C0"/>
                  </a:solidFill>
                  <a:latin typeface="+mn-lt"/>
                  <a:ea typeface="Times" charset="0"/>
                  <a:cs typeface="Times" charset="0"/>
                </a:rPr>
                <a:t> 2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543122" y="5137532"/>
            <a:ext cx="523106" cy="289112"/>
            <a:chOff x="7517540" y="2096252"/>
            <a:chExt cx="523106" cy="289112"/>
          </a:xfrm>
        </p:grpSpPr>
        <p:sp>
          <p:nvSpPr>
            <p:cNvPr id="11" name="Oval 10"/>
            <p:cNvSpPr/>
            <p:nvPr/>
          </p:nvSpPr>
          <p:spPr>
            <a:xfrm>
              <a:off x="7589593" y="209625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17540" y="2118108"/>
              <a:ext cx="523106" cy="249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400" dirty="0" smtClean="0">
                  <a:solidFill>
                    <a:srgbClr val="0070C0"/>
                  </a:solidFill>
                  <a:latin typeface="+mn-lt"/>
                  <a:ea typeface="Times" charset="0"/>
                  <a:cs typeface="Times" charset="0"/>
                </a:rPr>
                <a:t> 10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555425" y="4613588"/>
            <a:ext cx="386375" cy="289112"/>
            <a:chOff x="7570808" y="2096252"/>
            <a:chExt cx="386375" cy="289112"/>
          </a:xfrm>
        </p:grpSpPr>
        <p:sp>
          <p:nvSpPr>
            <p:cNvPr id="14" name="Oval 13"/>
            <p:cNvSpPr/>
            <p:nvPr/>
          </p:nvSpPr>
          <p:spPr>
            <a:xfrm>
              <a:off x="7589593" y="209625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70808" y="2135864"/>
              <a:ext cx="386375" cy="209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400" dirty="0" smtClean="0">
                  <a:solidFill>
                    <a:srgbClr val="0070C0"/>
                  </a:solidFill>
                  <a:latin typeface="+mn-lt"/>
                  <a:ea typeface="Times" charset="0"/>
                  <a:cs typeface="Times" charset="0"/>
                </a:rPr>
                <a:t> 8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78621" y="3577446"/>
            <a:ext cx="386375" cy="289112"/>
            <a:chOff x="7570808" y="2096252"/>
            <a:chExt cx="386375" cy="289112"/>
          </a:xfrm>
        </p:grpSpPr>
        <p:sp>
          <p:nvSpPr>
            <p:cNvPr id="17" name="Oval 16"/>
            <p:cNvSpPr/>
            <p:nvPr/>
          </p:nvSpPr>
          <p:spPr>
            <a:xfrm>
              <a:off x="7589593" y="209625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570808" y="2135864"/>
              <a:ext cx="386375" cy="209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400" dirty="0" smtClean="0">
                  <a:solidFill>
                    <a:srgbClr val="0070C0"/>
                  </a:solidFill>
                  <a:latin typeface="+mn-lt"/>
                  <a:ea typeface="Times" charset="0"/>
                  <a:cs typeface="Times" charset="0"/>
                </a:rPr>
                <a:t> 4</a:t>
              </a:r>
            </a:p>
          </p:txBody>
        </p:sp>
      </p:grpSp>
      <p:sp>
        <p:nvSpPr>
          <p:cNvPr id="19" name="Oval 18"/>
          <p:cNvSpPr/>
          <p:nvPr/>
        </p:nvSpPr>
        <p:spPr>
          <a:xfrm>
            <a:off x="1239760" y="4096159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ea typeface="Times" charset="0"/>
                <a:cs typeface="Times" charset="0"/>
              </a:rPr>
              <a:t>9</a:t>
            </a:r>
            <a:endParaRPr lang="en-US" sz="1400" dirty="0">
              <a:solidFill>
                <a:srgbClr val="0070C0"/>
              </a:solidFill>
              <a:ea typeface="Times" charset="0"/>
              <a:cs typeface="Times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916168" y="4100086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ea typeface="Times" charset="0"/>
                <a:cs typeface="Times" charset="0"/>
              </a:rPr>
              <a:t>5</a:t>
            </a:r>
            <a:endParaRPr lang="en-US" sz="1400" dirty="0">
              <a:solidFill>
                <a:srgbClr val="0070C0"/>
              </a:solidFill>
              <a:ea typeface="Times" charset="0"/>
              <a:cs typeface="Times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2384316" y="4098594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ea typeface="Times" charset="0"/>
                <a:cs typeface="Times" charset="0"/>
              </a:rPr>
              <a:t>6</a:t>
            </a:r>
            <a:endParaRPr lang="en-US" sz="1400" dirty="0">
              <a:solidFill>
                <a:srgbClr val="0070C0"/>
              </a:solidFill>
              <a:ea typeface="Times" charset="0"/>
              <a:cs typeface="Times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626757" y="4620233"/>
            <a:ext cx="354143" cy="2891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ea typeface="Times" charset="0"/>
                <a:cs typeface="Times" charset="0"/>
              </a:rPr>
              <a:t>7</a:t>
            </a:r>
            <a:endParaRPr lang="en-US" sz="1400" dirty="0">
              <a:solidFill>
                <a:srgbClr val="0070C0"/>
              </a:solidFill>
              <a:ea typeface="Times" charset="0"/>
              <a:cs typeface="Times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973715" y="4628991"/>
            <a:ext cx="523106" cy="289112"/>
            <a:chOff x="7526418" y="2096252"/>
            <a:chExt cx="523106" cy="289112"/>
          </a:xfrm>
        </p:grpSpPr>
        <p:sp>
          <p:nvSpPr>
            <p:cNvPr id="24" name="Oval 23"/>
            <p:cNvSpPr/>
            <p:nvPr/>
          </p:nvSpPr>
          <p:spPr>
            <a:xfrm>
              <a:off x="7589593" y="209625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526418" y="2118108"/>
              <a:ext cx="523106" cy="249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400" dirty="0" smtClean="0">
                  <a:solidFill>
                    <a:srgbClr val="0070C0"/>
                  </a:solidFill>
                  <a:latin typeface="+mn-lt"/>
                  <a:ea typeface="Times" charset="0"/>
                  <a:cs typeface="Times" charset="0"/>
                </a:rPr>
                <a:t> 11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513784" y="5150561"/>
            <a:ext cx="523106" cy="289112"/>
            <a:chOff x="7526418" y="2096252"/>
            <a:chExt cx="523106" cy="289112"/>
          </a:xfrm>
        </p:grpSpPr>
        <p:sp>
          <p:nvSpPr>
            <p:cNvPr id="27" name="Oval 26"/>
            <p:cNvSpPr/>
            <p:nvPr/>
          </p:nvSpPr>
          <p:spPr>
            <a:xfrm>
              <a:off x="7589593" y="2096252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526418" y="2118108"/>
              <a:ext cx="523106" cy="249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400" dirty="0" smtClean="0">
                  <a:solidFill>
                    <a:srgbClr val="0070C0"/>
                  </a:solidFill>
                  <a:latin typeface="+mn-lt"/>
                  <a:ea typeface="Times" charset="0"/>
                  <a:cs typeface="Times" charset="0"/>
                </a:rPr>
                <a:t> 12</a:t>
              </a:r>
            </a:p>
          </p:txBody>
        </p:sp>
      </p:grpSp>
      <p:sp>
        <p:nvSpPr>
          <p:cNvPr id="29" name="Freeform 28"/>
          <p:cNvSpPr/>
          <p:nvPr/>
        </p:nvSpPr>
        <p:spPr>
          <a:xfrm>
            <a:off x="2321095" y="2776827"/>
            <a:ext cx="175726" cy="274928"/>
          </a:xfrm>
          <a:custGeom>
            <a:avLst/>
            <a:gdLst>
              <a:gd name="connsiteX0" fmla="*/ 0 w 170121"/>
              <a:gd name="connsiteY0" fmla="*/ 262269 h 262269"/>
              <a:gd name="connsiteX1" fmla="*/ 99237 w 170121"/>
              <a:gd name="connsiteY1" fmla="*/ 77972 h 262269"/>
              <a:gd name="connsiteX2" fmla="*/ 170121 w 170121"/>
              <a:gd name="connsiteY2" fmla="*/ 0 h 262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121" h="262269">
                <a:moveTo>
                  <a:pt x="0" y="262269"/>
                </a:moveTo>
                <a:cubicBezTo>
                  <a:pt x="35442" y="191976"/>
                  <a:pt x="70884" y="121683"/>
                  <a:pt x="99237" y="77972"/>
                </a:cubicBezTo>
                <a:cubicBezTo>
                  <a:pt x="127591" y="34260"/>
                  <a:pt x="170121" y="0"/>
                  <a:pt x="170121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384890" y="2804726"/>
            <a:ext cx="148856" cy="248093"/>
          </a:xfrm>
          <a:custGeom>
            <a:avLst/>
            <a:gdLst>
              <a:gd name="connsiteX0" fmla="*/ 0 w 148856"/>
              <a:gd name="connsiteY0" fmla="*/ 248093 h 248093"/>
              <a:gd name="connsiteX1" fmla="*/ 113414 w 148856"/>
              <a:gd name="connsiteY1" fmla="*/ 85061 h 248093"/>
              <a:gd name="connsiteX2" fmla="*/ 148856 w 148856"/>
              <a:gd name="connsiteY2" fmla="*/ 0 h 248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856" h="248093">
                <a:moveTo>
                  <a:pt x="0" y="248093"/>
                </a:moveTo>
                <a:cubicBezTo>
                  <a:pt x="44302" y="187251"/>
                  <a:pt x="88605" y="126410"/>
                  <a:pt x="113414" y="85061"/>
                </a:cubicBezTo>
                <a:cubicBezTo>
                  <a:pt x="138223" y="43712"/>
                  <a:pt x="148856" y="0"/>
                  <a:pt x="148856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2441597" y="2825991"/>
            <a:ext cx="158623" cy="262270"/>
          </a:xfrm>
          <a:custGeom>
            <a:avLst/>
            <a:gdLst>
              <a:gd name="connsiteX0" fmla="*/ 0 w 158623"/>
              <a:gd name="connsiteY0" fmla="*/ 262270 h 262270"/>
              <a:gd name="connsiteX1" fmla="*/ 141768 w 158623"/>
              <a:gd name="connsiteY1" fmla="*/ 70884 h 262270"/>
              <a:gd name="connsiteX2" fmla="*/ 155944 w 158623"/>
              <a:gd name="connsiteY2" fmla="*/ 0 h 262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623" h="262270">
                <a:moveTo>
                  <a:pt x="0" y="262270"/>
                </a:moveTo>
                <a:cubicBezTo>
                  <a:pt x="57888" y="188433"/>
                  <a:pt x="115777" y="114596"/>
                  <a:pt x="141768" y="70884"/>
                </a:cubicBezTo>
                <a:cubicBezTo>
                  <a:pt x="167759" y="27172"/>
                  <a:pt x="155944" y="0"/>
                  <a:pt x="155944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2408483" y="3308265"/>
            <a:ext cx="395785" cy="313899"/>
          </a:xfrm>
          <a:custGeom>
            <a:avLst/>
            <a:gdLst>
              <a:gd name="connsiteX0" fmla="*/ 395785 w 395785"/>
              <a:gd name="connsiteY0" fmla="*/ 313899 h 313899"/>
              <a:gd name="connsiteX1" fmla="*/ 143301 w 395785"/>
              <a:gd name="connsiteY1" fmla="*/ 95534 h 313899"/>
              <a:gd name="connsiteX2" fmla="*/ 0 w 395785"/>
              <a:gd name="connsiteY2" fmla="*/ 0 h 313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5785" h="313899">
                <a:moveTo>
                  <a:pt x="395785" y="313899"/>
                </a:moveTo>
                <a:cubicBezTo>
                  <a:pt x="302525" y="230874"/>
                  <a:pt x="209265" y="147850"/>
                  <a:pt x="143301" y="95534"/>
                </a:cubicBezTo>
                <a:cubicBezTo>
                  <a:pt x="77337" y="43218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2688262" y="2810122"/>
            <a:ext cx="238836" cy="757451"/>
          </a:xfrm>
          <a:custGeom>
            <a:avLst/>
            <a:gdLst>
              <a:gd name="connsiteX0" fmla="*/ 238836 w 238836"/>
              <a:gd name="connsiteY0" fmla="*/ 757451 h 757451"/>
              <a:gd name="connsiteX1" fmla="*/ 109182 w 238836"/>
              <a:gd name="connsiteY1" fmla="*/ 293427 h 757451"/>
              <a:gd name="connsiteX2" fmla="*/ 0 w 238836"/>
              <a:gd name="connsiteY2" fmla="*/ 0 h 75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836" h="757451">
                <a:moveTo>
                  <a:pt x="238836" y="757451"/>
                </a:moveTo>
                <a:cubicBezTo>
                  <a:pt x="193912" y="588560"/>
                  <a:pt x="148988" y="419669"/>
                  <a:pt x="109182" y="293427"/>
                </a:cubicBezTo>
                <a:cubicBezTo>
                  <a:pt x="69376" y="167185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2633671" y="2816946"/>
            <a:ext cx="232012" cy="771098"/>
          </a:xfrm>
          <a:custGeom>
            <a:avLst/>
            <a:gdLst>
              <a:gd name="connsiteX0" fmla="*/ 232012 w 232012"/>
              <a:gd name="connsiteY0" fmla="*/ 771098 h 771098"/>
              <a:gd name="connsiteX1" fmla="*/ 47767 w 232012"/>
              <a:gd name="connsiteY1" fmla="*/ 218364 h 771098"/>
              <a:gd name="connsiteX2" fmla="*/ 0 w 232012"/>
              <a:gd name="connsiteY2" fmla="*/ 0 h 771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2012" h="771098">
                <a:moveTo>
                  <a:pt x="232012" y="771098"/>
                </a:moveTo>
                <a:cubicBezTo>
                  <a:pt x="159224" y="558989"/>
                  <a:pt x="86436" y="346880"/>
                  <a:pt x="47767" y="218364"/>
                </a:cubicBezTo>
                <a:cubicBezTo>
                  <a:pt x="9098" y="89848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1323486" y="3253674"/>
            <a:ext cx="818866" cy="382137"/>
          </a:xfrm>
          <a:custGeom>
            <a:avLst/>
            <a:gdLst>
              <a:gd name="connsiteX0" fmla="*/ 0 w 818866"/>
              <a:gd name="connsiteY0" fmla="*/ 382137 h 382137"/>
              <a:gd name="connsiteX1" fmla="*/ 504967 w 818866"/>
              <a:gd name="connsiteY1" fmla="*/ 136478 h 382137"/>
              <a:gd name="connsiteX2" fmla="*/ 818866 w 818866"/>
              <a:gd name="connsiteY2" fmla="*/ 0 h 382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8866" h="382137">
                <a:moveTo>
                  <a:pt x="0" y="382137"/>
                </a:moveTo>
                <a:lnTo>
                  <a:pt x="504967" y="136478"/>
                </a:lnTo>
                <a:cubicBezTo>
                  <a:pt x="641445" y="72789"/>
                  <a:pt x="818866" y="0"/>
                  <a:pt x="818866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1317005" y="2783325"/>
            <a:ext cx="1160059" cy="832513"/>
          </a:xfrm>
          <a:custGeom>
            <a:avLst/>
            <a:gdLst>
              <a:gd name="connsiteX0" fmla="*/ 0 w 1160059"/>
              <a:gd name="connsiteY0" fmla="*/ 832513 h 832513"/>
              <a:gd name="connsiteX1" fmla="*/ 518614 w 1160059"/>
              <a:gd name="connsiteY1" fmla="*/ 443552 h 832513"/>
              <a:gd name="connsiteX2" fmla="*/ 1160059 w 1160059"/>
              <a:gd name="connsiteY2" fmla="*/ 0 h 832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0059" h="832513">
                <a:moveTo>
                  <a:pt x="0" y="832513"/>
                </a:moveTo>
                <a:cubicBezTo>
                  <a:pt x="162635" y="707408"/>
                  <a:pt x="325271" y="582304"/>
                  <a:pt x="518614" y="443552"/>
                </a:cubicBezTo>
                <a:cubicBezTo>
                  <a:pt x="711957" y="304800"/>
                  <a:pt x="1034955" y="56866"/>
                  <a:pt x="1160059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1213605" y="2687292"/>
            <a:ext cx="1204741" cy="912010"/>
          </a:xfrm>
          <a:custGeom>
            <a:avLst/>
            <a:gdLst>
              <a:gd name="connsiteX0" fmla="*/ 0 w 1160059"/>
              <a:gd name="connsiteY0" fmla="*/ 832513 h 832513"/>
              <a:gd name="connsiteX1" fmla="*/ 518614 w 1160059"/>
              <a:gd name="connsiteY1" fmla="*/ 443552 h 832513"/>
              <a:gd name="connsiteX2" fmla="*/ 1160059 w 1160059"/>
              <a:gd name="connsiteY2" fmla="*/ 0 h 832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0059" h="832513">
                <a:moveTo>
                  <a:pt x="0" y="832513"/>
                </a:moveTo>
                <a:cubicBezTo>
                  <a:pt x="162635" y="707408"/>
                  <a:pt x="325271" y="582304"/>
                  <a:pt x="518614" y="443552"/>
                </a:cubicBezTo>
                <a:cubicBezTo>
                  <a:pt x="711957" y="304800"/>
                  <a:pt x="1034955" y="56866"/>
                  <a:pt x="1160059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2108232" y="3328737"/>
            <a:ext cx="143302" cy="771098"/>
          </a:xfrm>
          <a:custGeom>
            <a:avLst/>
            <a:gdLst>
              <a:gd name="connsiteX0" fmla="*/ 0 w 143302"/>
              <a:gd name="connsiteY0" fmla="*/ 771098 h 771098"/>
              <a:gd name="connsiteX1" fmla="*/ 27296 w 143302"/>
              <a:gd name="connsiteY1" fmla="*/ 307074 h 771098"/>
              <a:gd name="connsiteX2" fmla="*/ 143302 w 143302"/>
              <a:gd name="connsiteY2" fmla="*/ 0 h 771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02" h="771098">
                <a:moveTo>
                  <a:pt x="0" y="771098"/>
                </a:moveTo>
                <a:cubicBezTo>
                  <a:pt x="1706" y="603344"/>
                  <a:pt x="3412" y="435590"/>
                  <a:pt x="27296" y="307074"/>
                </a:cubicBezTo>
                <a:cubicBezTo>
                  <a:pt x="51180" y="178558"/>
                  <a:pt x="143302" y="0"/>
                  <a:pt x="143302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1316662" y="3799585"/>
            <a:ext cx="634621" cy="361665"/>
          </a:xfrm>
          <a:custGeom>
            <a:avLst/>
            <a:gdLst>
              <a:gd name="connsiteX0" fmla="*/ 634621 w 634621"/>
              <a:gd name="connsiteY0" fmla="*/ 361665 h 361665"/>
              <a:gd name="connsiteX1" fmla="*/ 238836 w 634621"/>
              <a:gd name="connsiteY1" fmla="*/ 122829 h 361665"/>
              <a:gd name="connsiteX2" fmla="*/ 0 w 634621"/>
              <a:gd name="connsiteY2" fmla="*/ 0 h 3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4621" h="361665">
                <a:moveTo>
                  <a:pt x="634621" y="361665"/>
                </a:moveTo>
                <a:cubicBezTo>
                  <a:pt x="489613" y="272385"/>
                  <a:pt x="344606" y="183106"/>
                  <a:pt x="238836" y="122829"/>
                </a:cubicBezTo>
                <a:cubicBezTo>
                  <a:pt x="133066" y="62551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2244710" y="3813232"/>
            <a:ext cx="559558" cy="327547"/>
          </a:xfrm>
          <a:custGeom>
            <a:avLst/>
            <a:gdLst>
              <a:gd name="connsiteX0" fmla="*/ 0 w 559558"/>
              <a:gd name="connsiteY0" fmla="*/ 327547 h 327547"/>
              <a:gd name="connsiteX1" fmla="*/ 334370 w 559558"/>
              <a:gd name="connsiteY1" fmla="*/ 116006 h 327547"/>
              <a:gd name="connsiteX2" fmla="*/ 559558 w 559558"/>
              <a:gd name="connsiteY2" fmla="*/ 0 h 327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9558" h="327547">
                <a:moveTo>
                  <a:pt x="0" y="327547"/>
                </a:moveTo>
                <a:cubicBezTo>
                  <a:pt x="120555" y="249072"/>
                  <a:pt x="241110" y="170597"/>
                  <a:pt x="334370" y="116006"/>
                </a:cubicBezTo>
                <a:cubicBezTo>
                  <a:pt x="427630" y="61415"/>
                  <a:pt x="559558" y="0"/>
                  <a:pt x="559558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2312949" y="3342385"/>
            <a:ext cx="191068" cy="764274"/>
          </a:xfrm>
          <a:custGeom>
            <a:avLst/>
            <a:gdLst>
              <a:gd name="connsiteX0" fmla="*/ 191068 w 191068"/>
              <a:gd name="connsiteY0" fmla="*/ 764274 h 764274"/>
              <a:gd name="connsiteX1" fmla="*/ 54591 w 191068"/>
              <a:gd name="connsiteY1" fmla="*/ 313898 h 764274"/>
              <a:gd name="connsiteX2" fmla="*/ 0 w 191068"/>
              <a:gd name="connsiteY2" fmla="*/ 0 h 764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068" h="764274">
                <a:moveTo>
                  <a:pt x="191068" y="764274"/>
                </a:moveTo>
                <a:cubicBezTo>
                  <a:pt x="138752" y="602775"/>
                  <a:pt x="86436" y="441277"/>
                  <a:pt x="54591" y="313898"/>
                </a:cubicBezTo>
                <a:cubicBezTo>
                  <a:pt x="22746" y="186519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2360716" y="3335561"/>
            <a:ext cx="204716" cy="757450"/>
          </a:xfrm>
          <a:custGeom>
            <a:avLst/>
            <a:gdLst>
              <a:gd name="connsiteX0" fmla="*/ 204716 w 204716"/>
              <a:gd name="connsiteY0" fmla="*/ 757450 h 757450"/>
              <a:gd name="connsiteX1" fmla="*/ 95534 w 204716"/>
              <a:gd name="connsiteY1" fmla="*/ 279779 h 757450"/>
              <a:gd name="connsiteX2" fmla="*/ 0 w 204716"/>
              <a:gd name="connsiteY2" fmla="*/ 0 h 7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716" h="757450">
                <a:moveTo>
                  <a:pt x="204716" y="757450"/>
                </a:moveTo>
                <a:cubicBezTo>
                  <a:pt x="167184" y="581735"/>
                  <a:pt x="129653" y="406021"/>
                  <a:pt x="95534" y="279779"/>
                </a:cubicBezTo>
                <a:cubicBezTo>
                  <a:pt x="61415" y="153537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2654143" y="3847352"/>
            <a:ext cx="191068" cy="272955"/>
          </a:xfrm>
          <a:custGeom>
            <a:avLst/>
            <a:gdLst>
              <a:gd name="connsiteX0" fmla="*/ 0 w 191068"/>
              <a:gd name="connsiteY0" fmla="*/ 272955 h 272955"/>
              <a:gd name="connsiteX1" fmla="*/ 191068 w 191068"/>
              <a:gd name="connsiteY1" fmla="*/ 0 h 272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1068" h="272955">
                <a:moveTo>
                  <a:pt x="0" y="272955"/>
                </a:moveTo>
                <a:lnTo>
                  <a:pt x="191068" y="0"/>
                </a:ln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2783796" y="2707764"/>
            <a:ext cx="822371" cy="1992573"/>
          </a:xfrm>
          <a:custGeom>
            <a:avLst/>
            <a:gdLst>
              <a:gd name="connsiteX0" fmla="*/ 191069 w 822371"/>
              <a:gd name="connsiteY0" fmla="*/ 1992573 h 1992573"/>
              <a:gd name="connsiteX1" fmla="*/ 518615 w 822371"/>
              <a:gd name="connsiteY1" fmla="*/ 1794680 h 1992573"/>
              <a:gd name="connsiteX2" fmla="*/ 791570 w 822371"/>
              <a:gd name="connsiteY2" fmla="*/ 1241946 h 1992573"/>
              <a:gd name="connsiteX3" fmla="*/ 791570 w 822371"/>
              <a:gd name="connsiteY3" fmla="*/ 784746 h 1992573"/>
              <a:gd name="connsiteX4" fmla="*/ 573206 w 822371"/>
              <a:gd name="connsiteY4" fmla="*/ 313898 h 1992573"/>
              <a:gd name="connsiteX5" fmla="*/ 279779 w 822371"/>
              <a:gd name="connsiteY5" fmla="*/ 88710 h 1992573"/>
              <a:gd name="connsiteX6" fmla="*/ 0 w 822371"/>
              <a:gd name="connsiteY6" fmla="*/ 0 h 1992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2371" h="1992573">
                <a:moveTo>
                  <a:pt x="191069" y="1992573"/>
                </a:moveTo>
                <a:cubicBezTo>
                  <a:pt x="304800" y="1956178"/>
                  <a:pt x="418532" y="1919784"/>
                  <a:pt x="518615" y="1794680"/>
                </a:cubicBezTo>
                <a:cubicBezTo>
                  <a:pt x="618699" y="1669575"/>
                  <a:pt x="746077" y="1410268"/>
                  <a:pt x="791570" y="1241946"/>
                </a:cubicBezTo>
                <a:cubicBezTo>
                  <a:pt x="837063" y="1073624"/>
                  <a:pt x="827964" y="939421"/>
                  <a:pt x="791570" y="784746"/>
                </a:cubicBezTo>
                <a:cubicBezTo>
                  <a:pt x="755176" y="630071"/>
                  <a:pt x="658505" y="429904"/>
                  <a:pt x="573206" y="313898"/>
                </a:cubicBezTo>
                <a:cubicBezTo>
                  <a:pt x="487908" y="197892"/>
                  <a:pt x="375313" y="141026"/>
                  <a:pt x="279779" y="88710"/>
                </a:cubicBezTo>
                <a:cubicBezTo>
                  <a:pt x="184245" y="36394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2394835" y="3321913"/>
            <a:ext cx="424364" cy="1296537"/>
          </a:xfrm>
          <a:custGeom>
            <a:avLst/>
            <a:gdLst>
              <a:gd name="connsiteX0" fmla="*/ 416257 w 424364"/>
              <a:gd name="connsiteY0" fmla="*/ 1296537 h 1296537"/>
              <a:gd name="connsiteX1" fmla="*/ 409433 w 424364"/>
              <a:gd name="connsiteY1" fmla="*/ 832513 h 1296537"/>
              <a:gd name="connsiteX2" fmla="*/ 279779 w 424364"/>
              <a:gd name="connsiteY2" fmla="*/ 464024 h 1296537"/>
              <a:gd name="connsiteX3" fmla="*/ 109182 w 424364"/>
              <a:gd name="connsiteY3" fmla="*/ 156949 h 1296537"/>
              <a:gd name="connsiteX4" fmla="*/ 0 w 424364"/>
              <a:gd name="connsiteY4" fmla="*/ 0 h 129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364" h="1296537">
                <a:moveTo>
                  <a:pt x="416257" y="1296537"/>
                </a:moveTo>
                <a:cubicBezTo>
                  <a:pt x="424218" y="1133901"/>
                  <a:pt x="432179" y="971265"/>
                  <a:pt x="409433" y="832513"/>
                </a:cubicBezTo>
                <a:cubicBezTo>
                  <a:pt x="386687" y="693761"/>
                  <a:pt x="329821" y="576618"/>
                  <a:pt x="279779" y="464024"/>
                </a:cubicBezTo>
                <a:cubicBezTo>
                  <a:pt x="229737" y="351430"/>
                  <a:pt x="155812" y="234286"/>
                  <a:pt x="109182" y="156949"/>
                </a:cubicBezTo>
                <a:cubicBezTo>
                  <a:pt x="62552" y="79612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2231062" y="4338671"/>
            <a:ext cx="443552" cy="334370"/>
          </a:xfrm>
          <a:custGeom>
            <a:avLst/>
            <a:gdLst>
              <a:gd name="connsiteX0" fmla="*/ 443552 w 443552"/>
              <a:gd name="connsiteY0" fmla="*/ 334370 h 334370"/>
              <a:gd name="connsiteX1" fmla="*/ 163773 w 443552"/>
              <a:gd name="connsiteY1" fmla="*/ 136478 h 334370"/>
              <a:gd name="connsiteX2" fmla="*/ 0 w 443552"/>
              <a:gd name="connsiteY2" fmla="*/ 0 h 33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3552" h="334370">
                <a:moveTo>
                  <a:pt x="443552" y="334370"/>
                </a:moveTo>
                <a:cubicBezTo>
                  <a:pt x="340625" y="263288"/>
                  <a:pt x="237698" y="192206"/>
                  <a:pt x="163773" y="136478"/>
                </a:cubicBezTo>
                <a:cubicBezTo>
                  <a:pt x="89848" y="80750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1780686" y="3308265"/>
            <a:ext cx="409433" cy="1310185"/>
          </a:xfrm>
          <a:custGeom>
            <a:avLst/>
            <a:gdLst>
              <a:gd name="connsiteX0" fmla="*/ 0 w 409433"/>
              <a:gd name="connsiteY0" fmla="*/ 1310185 h 1310185"/>
              <a:gd name="connsiteX1" fmla="*/ 68239 w 409433"/>
              <a:gd name="connsiteY1" fmla="*/ 887105 h 1310185"/>
              <a:gd name="connsiteX2" fmla="*/ 156949 w 409433"/>
              <a:gd name="connsiteY2" fmla="*/ 586854 h 1310185"/>
              <a:gd name="connsiteX3" fmla="*/ 409433 w 409433"/>
              <a:gd name="connsiteY3" fmla="*/ 0 h 1310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433" h="1310185">
                <a:moveTo>
                  <a:pt x="0" y="1310185"/>
                </a:moveTo>
                <a:cubicBezTo>
                  <a:pt x="21040" y="1158922"/>
                  <a:pt x="42081" y="1007660"/>
                  <a:pt x="68239" y="887105"/>
                </a:cubicBezTo>
                <a:cubicBezTo>
                  <a:pt x="94397" y="766550"/>
                  <a:pt x="100083" y="734705"/>
                  <a:pt x="156949" y="586854"/>
                </a:cubicBezTo>
                <a:cubicBezTo>
                  <a:pt x="213815" y="439003"/>
                  <a:pt x="409433" y="0"/>
                  <a:pt x="409433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1117065" y="3881471"/>
            <a:ext cx="472552" cy="818866"/>
          </a:xfrm>
          <a:custGeom>
            <a:avLst/>
            <a:gdLst>
              <a:gd name="connsiteX0" fmla="*/ 472552 w 472552"/>
              <a:gd name="connsiteY0" fmla="*/ 818866 h 818866"/>
              <a:gd name="connsiteX1" fmla="*/ 179125 w 472552"/>
              <a:gd name="connsiteY1" fmla="*/ 655093 h 818866"/>
              <a:gd name="connsiteX2" fmla="*/ 15352 w 472552"/>
              <a:gd name="connsiteY2" fmla="*/ 382137 h 818866"/>
              <a:gd name="connsiteX3" fmla="*/ 8528 w 472552"/>
              <a:gd name="connsiteY3" fmla="*/ 95534 h 818866"/>
              <a:gd name="connsiteX4" fmla="*/ 29000 w 472552"/>
              <a:gd name="connsiteY4" fmla="*/ 0 h 81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2552" h="818866">
                <a:moveTo>
                  <a:pt x="472552" y="818866"/>
                </a:moveTo>
                <a:cubicBezTo>
                  <a:pt x="363938" y="773373"/>
                  <a:pt x="255325" y="727881"/>
                  <a:pt x="179125" y="655093"/>
                </a:cubicBezTo>
                <a:cubicBezTo>
                  <a:pt x="102925" y="582305"/>
                  <a:pt x="43785" y="475397"/>
                  <a:pt x="15352" y="382137"/>
                </a:cubicBezTo>
                <a:cubicBezTo>
                  <a:pt x="-13081" y="288877"/>
                  <a:pt x="6253" y="159223"/>
                  <a:pt x="8528" y="95534"/>
                </a:cubicBezTo>
                <a:cubicBezTo>
                  <a:pt x="10803" y="31845"/>
                  <a:pt x="29000" y="0"/>
                  <a:pt x="2900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1848925" y="4365967"/>
            <a:ext cx="170597" cy="272955"/>
          </a:xfrm>
          <a:custGeom>
            <a:avLst/>
            <a:gdLst>
              <a:gd name="connsiteX0" fmla="*/ 0 w 170597"/>
              <a:gd name="connsiteY0" fmla="*/ 272955 h 272955"/>
              <a:gd name="connsiteX1" fmla="*/ 81886 w 170597"/>
              <a:gd name="connsiteY1" fmla="*/ 122829 h 272955"/>
              <a:gd name="connsiteX2" fmla="*/ 170597 w 170597"/>
              <a:gd name="connsiteY2" fmla="*/ 0 h 272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597" h="272955">
                <a:moveTo>
                  <a:pt x="0" y="272955"/>
                </a:moveTo>
                <a:cubicBezTo>
                  <a:pt x="26726" y="220638"/>
                  <a:pt x="53453" y="168322"/>
                  <a:pt x="81886" y="122829"/>
                </a:cubicBezTo>
                <a:cubicBezTo>
                  <a:pt x="110319" y="77336"/>
                  <a:pt x="170597" y="0"/>
                  <a:pt x="170597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1207480" y="3874647"/>
            <a:ext cx="109182" cy="238836"/>
          </a:xfrm>
          <a:custGeom>
            <a:avLst/>
            <a:gdLst>
              <a:gd name="connsiteX0" fmla="*/ 109182 w 109182"/>
              <a:gd name="connsiteY0" fmla="*/ 238836 h 238836"/>
              <a:gd name="connsiteX1" fmla="*/ 27295 w 109182"/>
              <a:gd name="connsiteY1" fmla="*/ 102358 h 238836"/>
              <a:gd name="connsiteX2" fmla="*/ 0 w 109182"/>
              <a:gd name="connsiteY2" fmla="*/ 0 h 23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182" h="238836">
                <a:moveTo>
                  <a:pt x="109182" y="238836"/>
                </a:moveTo>
                <a:cubicBezTo>
                  <a:pt x="77337" y="190500"/>
                  <a:pt x="45492" y="142164"/>
                  <a:pt x="27295" y="102358"/>
                </a:cubicBezTo>
                <a:cubicBezTo>
                  <a:pt x="9098" y="62552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1262071" y="3854176"/>
            <a:ext cx="116006" cy="232012"/>
          </a:xfrm>
          <a:custGeom>
            <a:avLst/>
            <a:gdLst>
              <a:gd name="connsiteX0" fmla="*/ 116006 w 116006"/>
              <a:gd name="connsiteY0" fmla="*/ 232012 h 232012"/>
              <a:gd name="connsiteX1" fmla="*/ 68239 w 116006"/>
              <a:gd name="connsiteY1" fmla="*/ 102358 h 232012"/>
              <a:gd name="connsiteX2" fmla="*/ 0 w 116006"/>
              <a:gd name="connsiteY2" fmla="*/ 0 h 23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006" h="232012">
                <a:moveTo>
                  <a:pt x="116006" y="232012"/>
                </a:moveTo>
                <a:cubicBezTo>
                  <a:pt x="101789" y="186519"/>
                  <a:pt x="87573" y="141027"/>
                  <a:pt x="68239" y="102358"/>
                </a:cubicBezTo>
                <a:cubicBezTo>
                  <a:pt x="48905" y="63689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1439492" y="3266873"/>
            <a:ext cx="709683" cy="826138"/>
          </a:xfrm>
          <a:custGeom>
            <a:avLst/>
            <a:gdLst>
              <a:gd name="connsiteX0" fmla="*/ 0 w 709683"/>
              <a:gd name="connsiteY0" fmla="*/ 826138 h 826138"/>
              <a:gd name="connsiteX1" fmla="*/ 163773 w 709683"/>
              <a:gd name="connsiteY1" fmla="*/ 382586 h 826138"/>
              <a:gd name="connsiteX2" fmla="*/ 593677 w 709683"/>
              <a:gd name="connsiteY2" fmla="*/ 55040 h 826138"/>
              <a:gd name="connsiteX3" fmla="*/ 709683 w 709683"/>
              <a:gd name="connsiteY3" fmla="*/ 449 h 82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683" h="826138">
                <a:moveTo>
                  <a:pt x="0" y="826138"/>
                </a:moveTo>
                <a:cubicBezTo>
                  <a:pt x="32413" y="668620"/>
                  <a:pt x="64827" y="511102"/>
                  <a:pt x="163773" y="382586"/>
                </a:cubicBezTo>
                <a:cubicBezTo>
                  <a:pt x="262719" y="254070"/>
                  <a:pt x="502692" y="118729"/>
                  <a:pt x="593677" y="55040"/>
                </a:cubicBezTo>
                <a:cubicBezTo>
                  <a:pt x="684662" y="-8650"/>
                  <a:pt x="709683" y="449"/>
                  <a:pt x="709683" y="449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2770149" y="2694116"/>
            <a:ext cx="999356" cy="2511188"/>
          </a:xfrm>
          <a:custGeom>
            <a:avLst/>
            <a:gdLst>
              <a:gd name="connsiteX0" fmla="*/ 184244 w 999356"/>
              <a:gd name="connsiteY0" fmla="*/ 2511188 h 2511188"/>
              <a:gd name="connsiteX1" fmla="*/ 634620 w 999356"/>
              <a:gd name="connsiteY1" fmla="*/ 2224585 h 2511188"/>
              <a:gd name="connsiteX2" fmla="*/ 900752 w 999356"/>
              <a:gd name="connsiteY2" fmla="*/ 1869743 h 2511188"/>
              <a:gd name="connsiteX3" fmla="*/ 982638 w 999356"/>
              <a:gd name="connsiteY3" fmla="*/ 1624083 h 2511188"/>
              <a:gd name="connsiteX4" fmla="*/ 996286 w 999356"/>
              <a:gd name="connsiteY4" fmla="*/ 866633 h 2511188"/>
              <a:gd name="connsiteX5" fmla="*/ 941695 w 999356"/>
              <a:gd name="connsiteY5" fmla="*/ 586854 h 2511188"/>
              <a:gd name="connsiteX6" fmla="*/ 736979 w 999356"/>
              <a:gd name="connsiteY6" fmla="*/ 327546 h 2511188"/>
              <a:gd name="connsiteX7" fmla="*/ 525438 w 999356"/>
              <a:gd name="connsiteY7" fmla="*/ 177421 h 2511188"/>
              <a:gd name="connsiteX8" fmla="*/ 307074 w 999356"/>
              <a:gd name="connsiteY8" fmla="*/ 75063 h 2511188"/>
              <a:gd name="connsiteX9" fmla="*/ 0 w 999356"/>
              <a:gd name="connsiteY9" fmla="*/ 0 h 251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9356" h="2511188">
                <a:moveTo>
                  <a:pt x="184244" y="2511188"/>
                </a:moveTo>
                <a:cubicBezTo>
                  <a:pt x="349723" y="2421340"/>
                  <a:pt x="515202" y="2331492"/>
                  <a:pt x="634620" y="2224585"/>
                </a:cubicBezTo>
                <a:cubicBezTo>
                  <a:pt x="754038" y="2117678"/>
                  <a:pt x="842749" y="1969827"/>
                  <a:pt x="900752" y="1869743"/>
                </a:cubicBezTo>
                <a:cubicBezTo>
                  <a:pt x="958755" y="1769659"/>
                  <a:pt x="966716" y="1791268"/>
                  <a:pt x="982638" y="1624083"/>
                </a:cubicBezTo>
                <a:cubicBezTo>
                  <a:pt x="998560" y="1456898"/>
                  <a:pt x="1003110" y="1039504"/>
                  <a:pt x="996286" y="866633"/>
                </a:cubicBezTo>
                <a:cubicBezTo>
                  <a:pt x="989462" y="693762"/>
                  <a:pt x="984913" y="676702"/>
                  <a:pt x="941695" y="586854"/>
                </a:cubicBezTo>
                <a:cubicBezTo>
                  <a:pt x="898477" y="497006"/>
                  <a:pt x="806355" y="395785"/>
                  <a:pt x="736979" y="327546"/>
                </a:cubicBezTo>
                <a:cubicBezTo>
                  <a:pt x="667603" y="259307"/>
                  <a:pt x="597089" y="219501"/>
                  <a:pt x="525438" y="177421"/>
                </a:cubicBezTo>
                <a:cubicBezTo>
                  <a:pt x="453787" y="135341"/>
                  <a:pt x="394647" y="104633"/>
                  <a:pt x="307074" y="75063"/>
                </a:cubicBezTo>
                <a:cubicBezTo>
                  <a:pt x="219501" y="45493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/>
          <p:cNvSpPr/>
          <p:nvPr/>
        </p:nvSpPr>
        <p:spPr>
          <a:xfrm>
            <a:off x="1043618" y="3860999"/>
            <a:ext cx="1569581" cy="1405720"/>
          </a:xfrm>
          <a:custGeom>
            <a:avLst/>
            <a:gdLst>
              <a:gd name="connsiteX0" fmla="*/ 1569581 w 1569581"/>
              <a:gd name="connsiteY0" fmla="*/ 1405720 h 1405720"/>
              <a:gd name="connsiteX1" fmla="*/ 818954 w 1569581"/>
              <a:gd name="connsiteY1" fmla="*/ 1221475 h 1405720"/>
              <a:gd name="connsiteX2" fmla="*/ 320811 w 1569581"/>
              <a:gd name="connsiteY2" fmla="*/ 934872 h 1405720"/>
              <a:gd name="connsiteX3" fmla="*/ 61504 w 1569581"/>
              <a:gd name="connsiteY3" fmla="*/ 566383 h 1405720"/>
              <a:gd name="connsiteX4" fmla="*/ 89 w 1569581"/>
              <a:gd name="connsiteY4" fmla="*/ 286603 h 1405720"/>
              <a:gd name="connsiteX5" fmla="*/ 68328 w 1569581"/>
              <a:gd name="connsiteY5" fmla="*/ 0 h 140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9581" h="1405720">
                <a:moveTo>
                  <a:pt x="1569581" y="1405720"/>
                </a:moveTo>
                <a:cubicBezTo>
                  <a:pt x="1298331" y="1352835"/>
                  <a:pt x="1027082" y="1299950"/>
                  <a:pt x="818954" y="1221475"/>
                </a:cubicBezTo>
                <a:cubicBezTo>
                  <a:pt x="610826" y="1143000"/>
                  <a:pt x="447052" y="1044054"/>
                  <a:pt x="320811" y="934872"/>
                </a:cubicBezTo>
                <a:cubicBezTo>
                  <a:pt x="194570" y="825690"/>
                  <a:pt x="114958" y="674428"/>
                  <a:pt x="61504" y="566383"/>
                </a:cubicBezTo>
                <a:cubicBezTo>
                  <a:pt x="8050" y="458338"/>
                  <a:pt x="-1048" y="381000"/>
                  <a:pt x="89" y="286603"/>
                </a:cubicBezTo>
                <a:cubicBezTo>
                  <a:pt x="1226" y="192206"/>
                  <a:pt x="68328" y="0"/>
                  <a:pt x="68328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2786024" y="4925525"/>
            <a:ext cx="4596" cy="197892"/>
          </a:xfrm>
          <a:custGeom>
            <a:avLst/>
            <a:gdLst>
              <a:gd name="connsiteX0" fmla="*/ 4596 w 4596"/>
              <a:gd name="connsiteY0" fmla="*/ 197892 h 197892"/>
              <a:gd name="connsiteX1" fmla="*/ 4596 w 4596"/>
              <a:gd name="connsiteY1" fmla="*/ 0 h 197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96" h="197892">
                <a:moveTo>
                  <a:pt x="4596" y="197892"/>
                </a:moveTo>
                <a:cubicBezTo>
                  <a:pt x="615" y="116574"/>
                  <a:pt x="-3365" y="35257"/>
                  <a:pt x="4596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/>
          <p:cNvSpPr/>
          <p:nvPr/>
        </p:nvSpPr>
        <p:spPr>
          <a:xfrm>
            <a:off x="2101156" y="4379614"/>
            <a:ext cx="54843" cy="252484"/>
          </a:xfrm>
          <a:custGeom>
            <a:avLst/>
            <a:gdLst>
              <a:gd name="connsiteX0" fmla="*/ 54843 w 54843"/>
              <a:gd name="connsiteY0" fmla="*/ 252484 h 252484"/>
              <a:gd name="connsiteX1" fmla="*/ 7076 w 54843"/>
              <a:gd name="connsiteY1" fmla="*/ 136478 h 252484"/>
              <a:gd name="connsiteX2" fmla="*/ 252 w 54843"/>
              <a:gd name="connsiteY2" fmla="*/ 0 h 252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843" h="252484">
                <a:moveTo>
                  <a:pt x="54843" y="252484"/>
                </a:moveTo>
                <a:cubicBezTo>
                  <a:pt x="35508" y="215521"/>
                  <a:pt x="16174" y="178559"/>
                  <a:pt x="7076" y="136478"/>
                </a:cubicBezTo>
                <a:cubicBezTo>
                  <a:pt x="-2023" y="94397"/>
                  <a:pt x="252" y="0"/>
                  <a:pt x="252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/>
          <p:cNvSpPr/>
          <p:nvPr/>
        </p:nvSpPr>
        <p:spPr>
          <a:xfrm>
            <a:off x="2155999" y="4379614"/>
            <a:ext cx="75063" cy="225188"/>
          </a:xfrm>
          <a:custGeom>
            <a:avLst/>
            <a:gdLst>
              <a:gd name="connsiteX0" fmla="*/ 75063 w 75063"/>
              <a:gd name="connsiteY0" fmla="*/ 225188 h 225188"/>
              <a:gd name="connsiteX1" fmla="*/ 40944 w 75063"/>
              <a:gd name="connsiteY1" fmla="*/ 68239 h 225188"/>
              <a:gd name="connsiteX2" fmla="*/ 0 w 75063"/>
              <a:gd name="connsiteY2" fmla="*/ 0 h 22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063" h="225188">
                <a:moveTo>
                  <a:pt x="75063" y="225188"/>
                </a:moveTo>
                <a:cubicBezTo>
                  <a:pt x="64258" y="165479"/>
                  <a:pt x="53454" y="105770"/>
                  <a:pt x="40944" y="68239"/>
                </a:cubicBezTo>
                <a:cubicBezTo>
                  <a:pt x="28433" y="30708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>
            <a:off x="2374363" y="2782826"/>
            <a:ext cx="823761" cy="1903863"/>
          </a:xfrm>
          <a:custGeom>
            <a:avLst/>
            <a:gdLst>
              <a:gd name="connsiteX0" fmla="*/ 0 w 823761"/>
              <a:gd name="connsiteY0" fmla="*/ 1903863 h 1903863"/>
              <a:gd name="connsiteX1" fmla="*/ 511791 w 823761"/>
              <a:gd name="connsiteY1" fmla="*/ 1535373 h 1903863"/>
              <a:gd name="connsiteX2" fmla="*/ 805218 w 823761"/>
              <a:gd name="connsiteY2" fmla="*/ 1037230 h 1903863"/>
              <a:gd name="connsiteX3" fmla="*/ 764275 w 823761"/>
              <a:gd name="connsiteY3" fmla="*/ 586854 h 1903863"/>
              <a:gd name="connsiteX4" fmla="*/ 525439 w 823761"/>
              <a:gd name="connsiteY4" fmla="*/ 184245 h 1903863"/>
              <a:gd name="connsiteX5" fmla="*/ 341194 w 823761"/>
              <a:gd name="connsiteY5" fmla="*/ 0 h 1903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3761" h="1903863">
                <a:moveTo>
                  <a:pt x="0" y="1903863"/>
                </a:moveTo>
                <a:cubicBezTo>
                  <a:pt x="188794" y="1791837"/>
                  <a:pt x="377588" y="1679812"/>
                  <a:pt x="511791" y="1535373"/>
                </a:cubicBezTo>
                <a:cubicBezTo>
                  <a:pt x="645994" y="1390934"/>
                  <a:pt x="763137" y="1195316"/>
                  <a:pt x="805218" y="1037230"/>
                </a:cubicBezTo>
                <a:cubicBezTo>
                  <a:pt x="847299" y="879143"/>
                  <a:pt x="810905" y="729018"/>
                  <a:pt x="764275" y="586854"/>
                </a:cubicBezTo>
                <a:cubicBezTo>
                  <a:pt x="717645" y="444690"/>
                  <a:pt x="595952" y="282054"/>
                  <a:pt x="525439" y="184245"/>
                </a:cubicBezTo>
                <a:cubicBezTo>
                  <a:pt x="454926" y="86436"/>
                  <a:pt x="341194" y="0"/>
                  <a:pt x="341194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/>
          <p:cNvSpPr/>
          <p:nvPr/>
        </p:nvSpPr>
        <p:spPr>
          <a:xfrm>
            <a:off x="1910340" y="4836814"/>
            <a:ext cx="743803" cy="375314"/>
          </a:xfrm>
          <a:custGeom>
            <a:avLst/>
            <a:gdLst>
              <a:gd name="connsiteX0" fmla="*/ 0 w 743803"/>
              <a:gd name="connsiteY0" fmla="*/ 375314 h 375314"/>
              <a:gd name="connsiteX1" fmla="*/ 423080 w 743803"/>
              <a:gd name="connsiteY1" fmla="*/ 156950 h 375314"/>
              <a:gd name="connsiteX2" fmla="*/ 743803 w 743803"/>
              <a:gd name="connsiteY2" fmla="*/ 0 h 37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3803" h="375314">
                <a:moveTo>
                  <a:pt x="0" y="375314"/>
                </a:moveTo>
                <a:lnTo>
                  <a:pt x="423080" y="156950"/>
                </a:lnTo>
                <a:cubicBezTo>
                  <a:pt x="547047" y="94398"/>
                  <a:pt x="743803" y="0"/>
                  <a:pt x="743803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59"/>
          <p:cNvSpPr/>
          <p:nvPr/>
        </p:nvSpPr>
        <p:spPr>
          <a:xfrm>
            <a:off x="1753390" y="4898229"/>
            <a:ext cx="6824" cy="245660"/>
          </a:xfrm>
          <a:custGeom>
            <a:avLst/>
            <a:gdLst>
              <a:gd name="connsiteX0" fmla="*/ 6824 w 6824"/>
              <a:gd name="connsiteY0" fmla="*/ 245660 h 245660"/>
              <a:gd name="connsiteX1" fmla="*/ 0 w 6824"/>
              <a:gd name="connsiteY1" fmla="*/ 0 h 24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24" h="245660">
                <a:moveTo>
                  <a:pt x="6824" y="24566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1425844" y="4393262"/>
            <a:ext cx="238836" cy="771099"/>
          </a:xfrm>
          <a:custGeom>
            <a:avLst/>
            <a:gdLst>
              <a:gd name="connsiteX0" fmla="*/ 238836 w 238836"/>
              <a:gd name="connsiteY0" fmla="*/ 771099 h 771099"/>
              <a:gd name="connsiteX1" fmla="*/ 88710 w 238836"/>
              <a:gd name="connsiteY1" fmla="*/ 504967 h 771099"/>
              <a:gd name="connsiteX2" fmla="*/ 0 w 238836"/>
              <a:gd name="connsiteY2" fmla="*/ 0 h 771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836" h="771099">
                <a:moveTo>
                  <a:pt x="238836" y="771099"/>
                </a:moveTo>
                <a:cubicBezTo>
                  <a:pt x="183676" y="702291"/>
                  <a:pt x="128516" y="633483"/>
                  <a:pt x="88710" y="504967"/>
                </a:cubicBezTo>
                <a:cubicBezTo>
                  <a:pt x="48904" y="376450"/>
                  <a:pt x="0" y="0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278" y="2844034"/>
            <a:ext cx="1201416" cy="12014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8182074" y="4771173"/>
                <a:ext cx="711777" cy="379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US" sz="2400" dirty="0" smtClean="0">
                  <a:solidFill>
                    <a:srgbClr val="0070C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2074" y="4771173"/>
                <a:ext cx="711777" cy="379388"/>
              </a:xfrm>
              <a:prstGeom prst="rect">
                <a:avLst/>
              </a:prstGeom>
              <a:blipFill rotWithShape="0">
                <a:blip r:embed="rId3"/>
                <a:stretch>
                  <a:fillRect b="-80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330734" y="4958360"/>
                <a:ext cx="711777" cy="379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400" dirty="0" smtClean="0">
                  <a:solidFill>
                    <a:srgbClr val="0070C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34" y="4958360"/>
                <a:ext cx="711777" cy="379388"/>
              </a:xfrm>
              <a:prstGeom prst="rect">
                <a:avLst/>
              </a:prstGeom>
              <a:blipFill rotWithShape="0">
                <a:blip r:embed="rId4"/>
                <a:stretch>
                  <a:fillRect b="-79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oup 64"/>
          <p:cNvGrpSpPr/>
          <p:nvPr/>
        </p:nvGrpSpPr>
        <p:grpSpPr>
          <a:xfrm>
            <a:off x="5588235" y="2330190"/>
            <a:ext cx="2790884" cy="2912001"/>
            <a:chOff x="7876162" y="1181516"/>
            <a:chExt cx="2790884" cy="2912001"/>
          </a:xfrm>
        </p:grpSpPr>
        <p:sp>
          <p:nvSpPr>
            <p:cNvPr id="66" name="Oval 65"/>
            <p:cNvSpPr/>
            <p:nvPr/>
          </p:nvSpPr>
          <p:spPr>
            <a:xfrm>
              <a:off x="9322198" y="1181516"/>
              <a:ext cx="354143" cy="289112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B050"/>
                  </a:solidFill>
                  <a:ea typeface="Times" charset="0"/>
                  <a:cs typeface="Times" charset="0"/>
                </a:rPr>
                <a:t>3</a:t>
              </a:r>
              <a:endParaRPr lang="en-US" sz="1400" dirty="0">
                <a:solidFill>
                  <a:srgbClr val="00B05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9662894" y="2231290"/>
              <a:ext cx="354143" cy="289112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B050"/>
                  </a:solidFill>
                  <a:ea typeface="Times" charset="0"/>
                  <a:cs typeface="Times" charset="0"/>
                </a:rPr>
                <a:t>1</a:t>
              </a:r>
              <a:endParaRPr lang="en-US" sz="1400" dirty="0">
                <a:solidFill>
                  <a:srgbClr val="00B050"/>
                </a:solidFill>
                <a:ea typeface="Times" charset="0"/>
                <a:cs typeface="Times" charset="0"/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9007987" y="1702741"/>
              <a:ext cx="434857" cy="325432"/>
              <a:chOff x="7570808" y="2096252"/>
              <a:chExt cx="434857" cy="325432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7589593" y="2096252"/>
                <a:ext cx="354143" cy="289112"/>
              </a:xfrm>
              <a:prstGeom prst="ellipse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70C0"/>
                  </a:solidFill>
                  <a:ea typeface="Times" charset="0"/>
                  <a:cs typeface="Times" charset="0"/>
                </a:endParaRP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7570808" y="2135864"/>
                <a:ext cx="434857" cy="285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400" dirty="0" smtClean="0">
                    <a:solidFill>
                      <a:srgbClr val="00B050"/>
                    </a:solidFill>
                    <a:latin typeface="+mn-lt"/>
                    <a:ea typeface="Times" charset="0"/>
                    <a:cs typeface="Times" charset="0"/>
                  </a:rPr>
                  <a:t>10</a:t>
                </a: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9440663" y="3791376"/>
              <a:ext cx="523106" cy="289112"/>
              <a:chOff x="7517540" y="2096252"/>
              <a:chExt cx="523106" cy="289112"/>
            </a:xfrm>
          </p:grpSpPr>
          <p:sp>
            <p:nvSpPr>
              <p:cNvPr id="119" name="Oval 118"/>
              <p:cNvSpPr/>
              <p:nvPr/>
            </p:nvSpPr>
            <p:spPr>
              <a:xfrm>
                <a:off x="7589593" y="2096252"/>
                <a:ext cx="354143" cy="289112"/>
              </a:xfrm>
              <a:prstGeom prst="ellipse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70C0"/>
                  </a:solidFill>
                  <a:ea typeface="Times" charset="0"/>
                  <a:cs typeface="Times" charset="0"/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7517540" y="2118108"/>
                <a:ext cx="523106" cy="24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400" dirty="0" smtClean="0">
                    <a:solidFill>
                      <a:srgbClr val="0070C0"/>
                    </a:solidFill>
                    <a:latin typeface="+mn-lt"/>
                    <a:ea typeface="Times" charset="0"/>
                    <a:cs typeface="Times" charset="0"/>
                  </a:rPr>
                  <a:t>  </a:t>
                </a:r>
                <a:r>
                  <a:rPr lang="en-US" sz="1400" dirty="0" smtClean="0">
                    <a:solidFill>
                      <a:srgbClr val="00B050"/>
                    </a:solidFill>
                    <a:latin typeface="+mn-lt"/>
                    <a:ea typeface="Times" charset="0"/>
                    <a:cs typeface="Times" charset="0"/>
                  </a:rPr>
                  <a:t>2</a:t>
                </a:r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8452966" y="3267432"/>
              <a:ext cx="386375" cy="289112"/>
              <a:chOff x="7570808" y="2096252"/>
              <a:chExt cx="386375" cy="289112"/>
            </a:xfrm>
          </p:grpSpPr>
          <p:sp>
            <p:nvSpPr>
              <p:cNvPr id="117" name="Oval 116"/>
              <p:cNvSpPr/>
              <p:nvPr/>
            </p:nvSpPr>
            <p:spPr>
              <a:xfrm>
                <a:off x="7589593" y="2096252"/>
                <a:ext cx="354143" cy="289112"/>
              </a:xfrm>
              <a:prstGeom prst="ellipse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70C0"/>
                  </a:solidFill>
                  <a:ea typeface="Times" charset="0"/>
                  <a:cs typeface="Times" charset="0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7570808" y="2135864"/>
                <a:ext cx="386375" cy="209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400" dirty="0" smtClean="0">
                    <a:solidFill>
                      <a:srgbClr val="0070C0"/>
                    </a:solidFill>
                    <a:latin typeface="+mn-lt"/>
                    <a:ea typeface="Times" charset="0"/>
                    <a:cs typeface="Times" charset="0"/>
                  </a:rPr>
                  <a:t> </a:t>
                </a:r>
                <a:r>
                  <a:rPr lang="en-US" sz="1400" dirty="0" smtClean="0">
                    <a:solidFill>
                      <a:srgbClr val="00B050"/>
                    </a:solidFill>
                    <a:latin typeface="+mn-lt"/>
                    <a:ea typeface="Times" charset="0"/>
                    <a:cs typeface="Times" charset="0"/>
                  </a:rPr>
                  <a:t>4</a:t>
                </a: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7876162" y="2231290"/>
              <a:ext cx="386375" cy="289112"/>
              <a:chOff x="7570808" y="2096252"/>
              <a:chExt cx="386375" cy="289112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7589593" y="2096252"/>
                <a:ext cx="354143" cy="289112"/>
              </a:xfrm>
              <a:prstGeom prst="ellipse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70C0"/>
                  </a:solidFill>
                  <a:ea typeface="Times" charset="0"/>
                  <a:cs typeface="Times" charset="0"/>
                </a:endParaRP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7570808" y="2135864"/>
                <a:ext cx="386375" cy="209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400" dirty="0" smtClean="0">
                    <a:solidFill>
                      <a:srgbClr val="00B050"/>
                    </a:solidFill>
                    <a:latin typeface="+mn-lt"/>
                    <a:ea typeface="Times" charset="0"/>
                    <a:cs typeface="Times" charset="0"/>
                  </a:rPr>
                  <a:t> 8</a:t>
                </a:r>
              </a:p>
            </p:txBody>
          </p:sp>
        </p:grpSp>
        <p:sp>
          <p:nvSpPr>
            <p:cNvPr id="72" name="Oval 71"/>
            <p:cNvSpPr/>
            <p:nvPr/>
          </p:nvSpPr>
          <p:spPr>
            <a:xfrm>
              <a:off x="8137301" y="2750003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70C0"/>
                  </a:solidFill>
                  <a:ea typeface="Times" charset="0"/>
                  <a:cs typeface="Times" charset="0"/>
                </a:rPr>
                <a:t>9</a:t>
              </a:r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8813709" y="2753930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70C0"/>
                  </a:solidFill>
                  <a:ea typeface="Times" charset="0"/>
                  <a:cs typeface="Times" charset="0"/>
                </a:rPr>
                <a:t>5</a:t>
              </a:r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9281857" y="2752438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70C0"/>
                  </a:solidFill>
                  <a:ea typeface="Times" charset="0"/>
                  <a:cs typeface="Times" charset="0"/>
                </a:rPr>
                <a:t>6</a:t>
              </a:r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9524298" y="3274077"/>
              <a:ext cx="354143" cy="2891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70C0"/>
                  </a:solidFill>
                  <a:ea typeface="Times" charset="0"/>
                  <a:cs typeface="Times" charset="0"/>
                </a:rPr>
                <a:t>7</a:t>
              </a:r>
              <a:endParaRPr lang="en-US" sz="1400" dirty="0">
                <a:solidFill>
                  <a:srgbClr val="0070C0"/>
                </a:solidFill>
                <a:ea typeface="Times" charset="0"/>
                <a:cs typeface="Times" charset="0"/>
              </a:endParaRPr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8871256" y="3282835"/>
              <a:ext cx="523106" cy="289112"/>
              <a:chOff x="7526418" y="2096252"/>
              <a:chExt cx="523106" cy="289112"/>
            </a:xfrm>
          </p:grpSpPr>
          <p:sp>
            <p:nvSpPr>
              <p:cNvPr id="113" name="Oval 112"/>
              <p:cNvSpPr/>
              <p:nvPr/>
            </p:nvSpPr>
            <p:spPr>
              <a:xfrm>
                <a:off x="7589593" y="2096252"/>
                <a:ext cx="354143" cy="28911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70C0"/>
                  </a:solidFill>
                  <a:ea typeface="Times" charset="0"/>
                  <a:cs typeface="Times" charset="0"/>
                </a:endParaRP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7526418" y="2118108"/>
                <a:ext cx="523106" cy="24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400" dirty="0" smtClean="0">
                    <a:solidFill>
                      <a:srgbClr val="0070C0"/>
                    </a:solidFill>
                    <a:latin typeface="+mn-lt"/>
                    <a:ea typeface="Times" charset="0"/>
                    <a:cs typeface="Times" charset="0"/>
                  </a:rPr>
                  <a:t> 11</a:t>
                </a:r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8411325" y="3804405"/>
              <a:ext cx="523106" cy="289112"/>
              <a:chOff x="7526418" y="2096252"/>
              <a:chExt cx="523106" cy="289112"/>
            </a:xfrm>
          </p:grpSpPr>
          <p:sp>
            <p:nvSpPr>
              <p:cNvPr id="111" name="Oval 110"/>
              <p:cNvSpPr/>
              <p:nvPr/>
            </p:nvSpPr>
            <p:spPr>
              <a:xfrm>
                <a:off x="7589593" y="2096252"/>
                <a:ext cx="354143" cy="28911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0070C0"/>
                  </a:solidFill>
                  <a:ea typeface="Times" charset="0"/>
                  <a:cs typeface="Times" charset="0"/>
                </a:endParaRP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7526418" y="2118108"/>
                <a:ext cx="523106" cy="24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400" dirty="0" smtClean="0">
                    <a:solidFill>
                      <a:srgbClr val="0070C0"/>
                    </a:solidFill>
                    <a:latin typeface="+mn-lt"/>
                    <a:ea typeface="Times" charset="0"/>
                    <a:cs typeface="Times" charset="0"/>
                  </a:rPr>
                  <a:t> 12</a:t>
                </a:r>
              </a:p>
            </p:txBody>
          </p:sp>
        </p:grpSp>
        <p:sp>
          <p:nvSpPr>
            <p:cNvPr id="78" name="Freeform 77"/>
            <p:cNvSpPr/>
            <p:nvPr/>
          </p:nvSpPr>
          <p:spPr>
            <a:xfrm>
              <a:off x="9218636" y="1430671"/>
              <a:ext cx="175726" cy="274928"/>
            </a:xfrm>
            <a:custGeom>
              <a:avLst/>
              <a:gdLst>
                <a:gd name="connsiteX0" fmla="*/ 0 w 170121"/>
                <a:gd name="connsiteY0" fmla="*/ 262269 h 262269"/>
                <a:gd name="connsiteX1" fmla="*/ 99237 w 170121"/>
                <a:gd name="connsiteY1" fmla="*/ 77972 h 262269"/>
                <a:gd name="connsiteX2" fmla="*/ 170121 w 170121"/>
                <a:gd name="connsiteY2" fmla="*/ 0 h 26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121" h="262269">
                  <a:moveTo>
                    <a:pt x="0" y="262269"/>
                  </a:moveTo>
                  <a:cubicBezTo>
                    <a:pt x="35442" y="191976"/>
                    <a:pt x="70884" y="121683"/>
                    <a:pt x="99237" y="77972"/>
                  </a:cubicBezTo>
                  <a:cubicBezTo>
                    <a:pt x="127591" y="34260"/>
                    <a:pt x="170121" y="0"/>
                    <a:pt x="170121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 78"/>
            <p:cNvSpPr/>
            <p:nvPr/>
          </p:nvSpPr>
          <p:spPr>
            <a:xfrm>
              <a:off x="9282431" y="1458570"/>
              <a:ext cx="148856" cy="248093"/>
            </a:xfrm>
            <a:custGeom>
              <a:avLst/>
              <a:gdLst>
                <a:gd name="connsiteX0" fmla="*/ 0 w 148856"/>
                <a:gd name="connsiteY0" fmla="*/ 248093 h 248093"/>
                <a:gd name="connsiteX1" fmla="*/ 113414 w 148856"/>
                <a:gd name="connsiteY1" fmla="*/ 85061 h 248093"/>
                <a:gd name="connsiteX2" fmla="*/ 148856 w 148856"/>
                <a:gd name="connsiteY2" fmla="*/ 0 h 24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856" h="248093">
                  <a:moveTo>
                    <a:pt x="0" y="248093"/>
                  </a:moveTo>
                  <a:cubicBezTo>
                    <a:pt x="44302" y="187251"/>
                    <a:pt x="88605" y="126410"/>
                    <a:pt x="113414" y="85061"/>
                  </a:cubicBezTo>
                  <a:cubicBezTo>
                    <a:pt x="138223" y="43712"/>
                    <a:pt x="148856" y="0"/>
                    <a:pt x="148856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79"/>
            <p:cNvSpPr/>
            <p:nvPr/>
          </p:nvSpPr>
          <p:spPr>
            <a:xfrm>
              <a:off x="9339138" y="1479835"/>
              <a:ext cx="158623" cy="262270"/>
            </a:xfrm>
            <a:custGeom>
              <a:avLst/>
              <a:gdLst>
                <a:gd name="connsiteX0" fmla="*/ 0 w 158623"/>
                <a:gd name="connsiteY0" fmla="*/ 262270 h 262270"/>
                <a:gd name="connsiteX1" fmla="*/ 141768 w 158623"/>
                <a:gd name="connsiteY1" fmla="*/ 70884 h 262270"/>
                <a:gd name="connsiteX2" fmla="*/ 155944 w 158623"/>
                <a:gd name="connsiteY2" fmla="*/ 0 h 262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623" h="262270">
                  <a:moveTo>
                    <a:pt x="0" y="262270"/>
                  </a:moveTo>
                  <a:cubicBezTo>
                    <a:pt x="57888" y="188433"/>
                    <a:pt x="115777" y="114596"/>
                    <a:pt x="141768" y="70884"/>
                  </a:cubicBezTo>
                  <a:cubicBezTo>
                    <a:pt x="167759" y="27172"/>
                    <a:pt x="155944" y="0"/>
                    <a:pt x="155944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80"/>
            <p:cNvSpPr/>
            <p:nvPr/>
          </p:nvSpPr>
          <p:spPr>
            <a:xfrm>
              <a:off x="9306024" y="1962109"/>
              <a:ext cx="395785" cy="313899"/>
            </a:xfrm>
            <a:custGeom>
              <a:avLst/>
              <a:gdLst>
                <a:gd name="connsiteX0" fmla="*/ 395785 w 395785"/>
                <a:gd name="connsiteY0" fmla="*/ 313899 h 313899"/>
                <a:gd name="connsiteX1" fmla="*/ 143301 w 395785"/>
                <a:gd name="connsiteY1" fmla="*/ 95534 h 313899"/>
                <a:gd name="connsiteX2" fmla="*/ 0 w 395785"/>
                <a:gd name="connsiteY2" fmla="*/ 0 h 31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785" h="313899">
                  <a:moveTo>
                    <a:pt x="395785" y="313899"/>
                  </a:moveTo>
                  <a:cubicBezTo>
                    <a:pt x="302525" y="230874"/>
                    <a:pt x="209265" y="147850"/>
                    <a:pt x="143301" y="95534"/>
                  </a:cubicBezTo>
                  <a:cubicBezTo>
                    <a:pt x="77337" y="43218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 81"/>
            <p:cNvSpPr/>
            <p:nvPr/>
          </p:nvSpPr>
          <p:spPr>
            <a:xfrm>
              <a:off x="9585803" y="1463966"/>
              <a:ext cx="238836" cy="757451"/>
            </a:xfrm>
            <a:custGeom>
              <a:avLst/>
              <a:gdLst>
                <a:gd name="connsiteX0" fmla="*/ 238836 w 238836"/>
                <a:gd name="connsiteY0" fmla="*/ 757451 h 757451"/>
                <a:gd name="connsiteX1" fmla="*/ 109182 w 238836"/>
                <a:gd name="connsiteY1" fmla="*/ 293427 h 757451"/>
                <a:gd name="connsiteX2" fmla="*/ 0 w 238836"/>
                <a:gd name="connsiteY2" fmla="*/ 0 h 75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836" h="757451">
                  <a:moveTo>
                    <a:pt x="238836" y="757451"/>
                  </a:moveTo>
                  <a:cubicBezTo>
                    <a:pt x="193912" y="588560"/>
                    <a:pt x="148988" y="419669"/>
                    <a:pt x="109182" y="293427"/>
                  </a:cubicBezTo>
                  <a:cubicBezTo>
                    <a:pt x="69376" y="167185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 82"/>
            <p:cNvSpPr/>
            <p:nvPr/>
          </p:nvSpPr>
          <p:spPr>
            <a:xfrm>
              <a:off x="9531212" y="1470790"/>
              <a:ext cx="232012" cy="771098"/>
            </a:xfrm>
            <a:custGeom>
              <a:avLst/>
              <a:gdLst>
                <a:gd name="connsiteX0" fmla="*/ 232012 w 232012"/>
                <a:gd name="connsiteY0" fmla="*/ 771098 h 771098"/>
                <a:gd name="connsiteX1" fmla="*/ 47767 w 232012"/>
                <a:gd name="connsiteY1" fmla="*/ 218364 h 771098"/>
                <a:gd name="connsiteX2" fmla="*/ 0 w 232012"/>
                <a:gd name="connsiteY2" fmla="*/ 0 h 771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2012" h="771098">
                  <a:moveTo>
                    <a:pt x="232012" y="771098"/>
                  </a:moveTo>
                  <a:cubicBezTo>
                    <a:pt x="159224" y="558989"/>
                    <a:pt x="86436" y="346880"/>
                    <a:pt x="47767" y="218364"/>
                  </a:cubicBezTo>
                  <a:cubicBezTo>
                    <a:pt x="9098" y="89848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 83"/>
            <p:cNvSpPr/>
            <p:nvPr/>
          </p:nvSpPr>
          <p:spPr>
            <a:xfrm>
              <a:off x="8221027" y="1907518"/>
              <a:ext cx="818866" cy="382137"/>
            </a:xfrm>
            <a:custGeom>
              <a:avLst/>
              <a:gdLst>
                <a:gd name="connsiteX0" fmla="*/ 0 w 818866"/>
                <a:gd name="connsiteY0" fmla="*/ 382137 h 382137"/>
                <a:gd name="connsiteX1" fmla="*/ 504967 w 818866"/>
                <a:gd name="connsiteY1" fmla="*/ 136478 h 382137"/>
                <a:gd name="connsiteX2" fmla="*/ 818866 w 818866"/>
                <a:gd name="connsiteY2" fmla="*/ 0 h 38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8866" h="382137">
                  <a:moveTo>
                    <a:pt x="0" y="382137"/>
                  </a:moveTo>
                  <a:lnTo>
                    <a:pt x="504967" y="136478"/>
                  </a:lnTo>
                  <a:cubicBezTo>
                    <a:pt x="641445" y="72789"/>
                    <a:pt x="818866" y="0"/>
                    <a:pt x="818866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84"/>
            <p:cNvSpPr/>
            <p:nvPr/>
          </p:nvSpPr>
          <p:spPr>
            <a:xfrm>
              <a:off x="8214546" y="1437169"/>
              <a:ext cx="1160059" cy="832513"/>
            </a:xfrm>
            <a:custGeom>
              <a:avLst/>
              <a:gdLst>
                <a:gd name="connsiteX0" fmla="*/ 0 w 1160059"/>
                <a:gd name="connsiteY0" fmla="*/ 832513 h 832513"/>
                <a:gd name="connsiteX1" fmla="*/ 518614 w 1160059"/>
                <a:gd name="connsiteY1" fmla="*/ 443552 h 832513"/>
                <a:gd name="connsiteX2" fmla="*/ 1160059 w 1160059"/>
                <a:gd name="connsiteY2" fmla="*/ 0 h 83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0059" h="832513">
                  <a:moveTo>
                    <a:pt x="0" y="832513"/>
                  </a:moveTo>
                  <a:cubicBezTo>
                    <a:pt x="162635" y="707408"/>
                    <a:pt x="325271" y="582304"/>
                    <a:pt x="518614" y="443552"/>
                  </a:cubicBezTo>
                  <a:cubicBezTo>
                    <a:pt x="711957" y="304800"/>
                    <a:pt x="1034955" y="56866"/>
                    <a:pt x="1160059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 85"/>
            <p:cNvSpPr/>
            <p:nvPr/>
          </p:nvSpPr>
          <p:spPr>
            <a:xfrm>
              <a:off x="8111146" y="1341136"/>
              <a:ext cx="1204741" cy="912010"/>
            </a:xfrm>
            <a:custGeom>
              <a:avLst/>
              <a:gdLst>
                <a:gd name="connsiteX0" fmla="*/ 0 w 1160059"/>
                <a:gd name="connsiteY0" fmla="*/ 832513 h 832513"/>
                <a:gd name="connsiteX1" fmla="*/ 518614 w 1160059"/>
                <a:gd name="connsiteY1" fmla="*/ 443552 h 832513"/>
                <a:gd name="connsiteX2" fmla="*/ 1160059 w 1160059"/>
                <a:gd name="connsiteY2" fmla="*/ 0 h 83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0059" h="832513">
                  <a:moveTo>
                    <a:pt x="0" y="832513"/>
                  </a:moveTo>
                  <a:cubicBezTo>
                    <a:pt x="162635" y="707408"/>
                    <a:pt x="325271" y="582304"/>
                    <a:pt x="518614" y="443552"/>
                  </a:cubicBezTo>
                  <a:cubicBezTo>
                    <a:pt x="711957" y="304800"/>
                    <a:pt x="1034955" y="56866"/>
                    <a:pt x="1160059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 86"/>
            <p:cNvSpPr/>
            <p:nvPr/>
          </p:nvSpPr>
          <p:spPr>
            <a:xfrm>
              <a:off x="9005773" y="1982581"/>
              <a:ext cx="143302" cy="771098"/>
            </a:xfrm>
            <a:custGeom>
              <a:avLst/>
              <a:gdLst>
                <a:gd name="connsiteX0" fmla="*/ 0 w 143302"/>
                <a:gd name="connsiteY0" fmla="*/ 771098 h 771098"/>
                <a:gd name="connsiteX1" fmla="*/ 27296 w 143302"/>
                <a:gd name="connsiteY1" fmla="*/ 307074 h 771098"/>
                <a:gd name="connsiteX2" fmla="*/ 143302 w 143302"/>
                <a:gd name="connsiteY2" fmla="*/ 0 h 771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302" h="771098">
                  <a:moveTo>
                    <a:pt x="0" y="771098"/>
                  </a:moveTo>
                  <a:cubicBezTo>
                    <a:pt x="1706" y="603344"/>
                    <a:pt x="3412" y="435590"/>
                    <a:pt x="27296" y="307074"/>
                  </a:cubicBezTo>
                  <a:cubicBezTo>
                    <a:pt x="51180" y="178558"/>
                    <a:pt x="143302" y="0"/>
                    <a:pt x="143302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87"/>
            <p:cNvSpPr/>
            <p:nvPr/>
          </p:nvSpPr>
          <p:spPr>
            <a:xfrm>
              <a:off x="8214203" y="2453429"/>
              <a:ext cx="634621" cy="361665"/>
            </a:xfrm>
            <a:custGeom>
              <a:avLst/>
              <a:gdLst>
                <a:gd name="connsiteX0" fmla="*/ 634621 w 634621"/>
                <a:gd name="connsiteY0" fmla="*/ 361665 h 361665"/>
                <a:gd name="connsiteX1" fmla="*/ 238836 w 634621"/>
                <a:gd name="connsiteY1" fmla="*/ 122829 h 361665"/>
                <a:gd name="connsiteX2" fmla="*/ 0 w 634621"/>
                <a:gd name="connsiteY2" fmla="*/ 0 h 36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621" h="361665">
                  <a:moveTo>
                    <a:pt x="634621" y="361665"/>
                  </a:moveTo>
                  <a:cubicBezTo>
                    <a:pt x="489613" y="272385"/>
                    <a:pt x="344606" y="183106"/>
                    <a:pt x="238836" y="122829"/>
                  </a:cubicBezTo>
                  <a:cubicBezTo>
                    <a:pt x="133066" y="62551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88"/>
            <p:cNvSpPr/>
            <p:nvPr/>
          </p:nvSpPr>
          <p:spPr>
            <a:xfrm>
              <a:off x="9142251" y="2467076"/>
              <a:ext cx="559558" cy="327547"/>
            </a:xfrm>
            <a:custGeom>
              <a:avLst/>
              <a:gdLst>
                <a:gd name="connsiteX0" fmla="*/ 0 w 559558"/>
                <a:gd name="connsiteY0" fmla="*/ 327547 h 327547"/>
                <a:gd name="connsiteX1" fmla="*/ 334370 w 559558"/>
                <a:gd name="connsiteY1" fmla="*/ 116006 h 327547"/>
                <a:gd name="connsiteX2" fmla="*/ 559558 w 559558"/>
                <a:gd name="connsiteY2" fmla="*/ 0 h 327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558" h="327547">
                  <a:moveTo>
                    <a:pt x="0" y="327547"/>
                  </a:moveTo>
                  <a:cubicBezTo>
                    <a:pt x="120555" y="249072"/>
                    <a:pt x="241110" y="170597"/>
                    <a:pt x="334370" y="116006"/>
                  </a:cubicBezTo>
                  <a:cubicBezTo>
                    <a:pt x="427630" y="61415"/>
                    <a:pt x="559558" y="0"/>
                    <a:pt x="559558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89"/>
            <p:cNvSpPr/>
            <p:nvPr/>
          </p:nvSpPr>
          <p:spPr>
            <a:xfrm>
              <a:off x="9210490" y="1996229"/>
              <a:ext cx="191068" cy="764274"/>
            </a:xfrm>
            <a:custGeom>
              <a:avLst/>
              <a:gdLst>
                <a:gd name="connsiteX0" fmla="*/ 191068 w 191068"/>
                <a:gd name="connsiteY0" fmla="*/ 764274 h 764274"/>
                <a:gd name="connsiteX1" fmla="*/ 54591 w 191068"/>
                <a:gd name="connsiteY1" fmla="*/ 313898 h 764274"/>
                <a:gd name="connsiteX2" fmla="*/ 0 w 191068"/>
                <a:gd name="connsiteY2" fmla="*/ 0 h 764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068" h="764274">
                  <a:moveTo>
                    <a:pt x="191068" y="764274"/>
                  </a:moveTo>
                  <a:cubicBezTo>
                    <a:pt x="138752" y="602775"/>
                    <a:pt x="86436" y="441277"/>
                    <a:pt x="54591" y="313898"/>
                  </a:cubicBezTo>
                  <a:cubicBezTo>
                    <a:pt x="22746" y="186519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 90"/>
            <p:cNvSpPr/>
            <p:nvPr/>
          </p:nvSpPr>
          <p:spPr>
            <a:xfrm>
              <a:off x="9258257" y="1989405"/>
              <a:ext cx="204716" cy="757450"/>
            </a:xfrm>
            <a:custGeom>
              <a:avLst/>
              <a:gdLst>
                <a:gd name="connsiteX0" fmla="*/ 204716 w 204716"/>
                <a:gd name="connsiteY0" fmla="*/ 757450 h 757450"/>
                <a:gd name="connsiteX1" fmla="*/ 95534 w 204716"/>
                <a:gd name="connsiteY1" fmla="*/ 279779 h 757450"/>
                <a:gd name="connsiteX2" fmla="*/ 0 w 204716"/>
                <a:gd name="connsiteY2" fmla="*/ 0 h 757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716" h="757450">
                  <a:moveTo>
                    <a:pt x="204716" y="757450"/>
                  </a:moveTo>
                  <a:cubicBezTo>
                    <a:pt x="167184" y="581735"/>
                    <a:pt x="129653" y="406021"/>
                    <a:pt x="95534" y="279779"/>
                  </a:cubicBezTo>
                  <a:cubicBezTo>
                    <a:pt x="61415" y="153537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 91"/>
            <p:cNvSpPr/>
            <p:nvPr/>
          </p:nvSpPr>
          <p:spPr>
            <a:xfrm>
              <a:off x="9551684" y="2501196"/>
              <a:ext cx="191068" cy="272955"/>
            </a:xfrm>
            <a:custGeom>
              <a:avLst/>
              <a:gdLst>
                <a:gd name="connsiteX0" fmla="*/ 0 w 191068"/>
                <a:gd name="connsiteY0" fmla="*/ 272955 h 272955"/>
                <a:gd name="connsiteX1" fmla="*/ 191068 w 191068"/>
                <a:gd name="connsiteY1" fmla="*/ 0 h 27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68" h="272955">
                  <a:moveTo>
                    <a:pt x="0" y="272955"/>
                  </a:moveTo>
                  <a:lnTo>
                    <a:pt x="191068" y="0"/>
                  </a:ln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 92"/>
            <p:cNvSpPr/>
            <p:nvPr/>
          </p:nvSpPr>
          <p:spPr>
            <a:xfrm>
              <a:off x="9681337" y="1361608"/>
              <a:ext cx="822371" cy="1992573"/>
            </a:xfrm>
            <a:custGeom>
              <a:avLst/>
              <a:gdLst>
                <a:gd name="connsiteX0" fmla="*/ 191069 w 822371"/>
                <a:gd name="connsiteY0" fmla="*/ 1992573 h 1992573"/>
                <a:gd name="connsiteX1" fmla="*/ 518615 w 822371"/>
                <a:gd name="connsiteY1" fmla="*/ 1794680 h 1992573"/>
                <a:gd name="connsiteX2" fmla="*/ 791570 w 822371"/>
                <a:gd name="connsiteY2" fmla="*/ 1241946 h 1992573"/>
                <a:gd name="connsiteX3" fmla="*/ 791570 w 822371"/>
                <a:gd name="connsiteY3" fmla="*/ 784746 h 1992573"/>
                <a:gd name="connsiteX4" fmla="*/ 573206 w 822371"/>
                <a:gd name="connsiteY4" fmla="*/ 313898 h 1992573"/>
                <a:gd name="connsiteX5" fmla="*/ 279779 w 822371"/>
                <a:gd name="connsiteY5" fmla="*/ 88710 h 1992573"/>
                <a:gd name="connsiteX6" fmla="*/ 0 w 822371"/>
                <a:gd name="connsiteY6" fmla="*/ 0 h 19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2371" h="1992573">
                  <a:moveTo>
                    <a:pt x="191069" y="1992573"/>
                  </a:moveTo>
                  <a:cubicBezTo>
                    <a:pt x="304800" y="1956178"/>
                    <a:pt x="418532" y="1919784"/>
                    <a:pt x="518615" y="1794680"/>
                  </a:cubicBezTo>
                  <a:cubicBezTo>
                    <a:pt x="618699" y="1669575"/>
                    <a:pt x="746077" y="1410268"/>
                    <a:pt x="791570" y="1241946"/>
                  </a:cubicBezTo>
                  <a:cubicBezTo>
                    <a:pt x="837063" y="1073624"/>
                    <a:pt x="827964" y="939421"/>
                    <a:pt x="791570" y="784746"/>
                  </a:cubicBezTo>
                  <a:cubicBezTo>
                    <a:pt x="755176" y="630071"/>
                    <a:pt x="658505" y="429904"/>
                    <a:pt x="573206" y="313898"/>
                  </a:cubicBezTo>
                  <a:cubicBezTo>
                    <a:pt x="487908" y="197892"/>
                    <a:pt x="375313" y="141026"/>
                    <a:pt x="279779" y="88710"/>
                  </a:cubicBezTo>
                  <a:cubicBezTo>
                    <a:pt x="184245" y="36394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 93"/>
            <p:cNvSpPr/>
            <p:nvPr/>
          </p:nvSpPr>
          <p:spPr>
            <a:xfrm>
              <a:off x="9292376" y="1975757"/>
              <a:ext cx="424364" cy="1296537"/>
            </a:xfrm>
            <a:custGeom>
              <a:avLst/>
              <a:gdLst>
                <a:gd name="connsiteX0" fmla="*/ 416257 w 424364"/>
                <a:gd name="connsiteY0" fmla="*/ 1296537 h 1296537"/>
                <a:gd name="connsiteX1" fmla="*/ 409433 w 424364"/>
                <a:gd name="connsiteY1" fmla="*/ 832513 h 1296537"/>
                <a:gd name="connsiteX2" fmla="*/ 279779 w 424364"/>
                <a:gd name="connsiteY2" fmla="*/ 464024 h 1296537"/>
                <a:gd name="connsiteX3" fmla="*/ 109182 w 424364"/>
                <a:gd name="connsiteY3" fmla="*/ 156949 h 1296537"/>
                <a:gd name="connsiteX4" fmla="*/ 0 w 424364"/>
                <a:gd name="connsiteY4" fmla="*/ 0 h 1296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364" h="1296537">
                  <a:moveTo>
                    <a:pt x="416257" y="1296537"/>
                  </a:moveTo>
                  <a:cubicBezTo>
                    <a:pt x="424218" y="1133901"/>
                    <a:pt x="432179" y="971265"/>
                    <a:pt x="409433" y="832513"/>
                  </a:cubicBezTo>
                  <a:cubicBezTo>
                    <a:pt x="386687" y="693761"/>
                    <a:pt x="329821" y="576618"/>
                    <a:pt x="279779" y="464024"/>
                  </a:cubicBezTo>
                  <a:cubicBezTo>
                    <a:pt x="229737" y="351430"/>
                    <a:pt x="155812" y="234286"/>
                    <a:pt x="109182" y="156949"/>
                  </a:cubicBezTo>
                  <a:cubicBezTo>
                    <a:pt x="62552" y="79612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 94"/>
            <p:cNvSpPr/>
            <p:nvPr/>
          </p:nvSpPr>
          <p:spPr>
            <a:xfrm>
              <a:off x="9128603" y="2992515"/>
              <a:ext cx="443552" cy="334370"/>
            </a:xfrm>
            <a:custGeom>
              <a:avLst/>
              <a:gdLst>
                <a:gd name="connsiteX0" fmla="*/ 443552 w 443552"/>
                <a:gd name="connsiteY0" fmla="*/ 334370 h 334370"/>
                <a:gd name="connsiteX1" fmla="*/ 163773 w 443552"/>
                <a:gd name="connsiteY1" fmla="*/ 136478 h 334370"/>
                <a:gd name="connsiteX2" fmla="*/ 0 w 443552"/>
                <a:gd name="connsiteY2" fmla="*/ 0 h 33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552" h="334370">
                  <a:moveTo>
                    <a:pt x="443552" y="334370"/>
                  </a:moveTo>
                  <a:cubicBezTo>
                    <a:pt x="340625" y="263288"/>
                    <a:pt x="237698" y="192206"/>
                    <a:pt x="163773" y="136478"/>
                  </a:cubicBezTo>
                  <a:cubicBezTo>
                    <a:pt x="89848" y="80750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 95"/>
            <p:cNvSpPr/>
            <p:nvPr/>
          </p:nvSpPr>
          <p:spPr>
            <a:xfrm>
              <a:off x="8678227" y="1962109"/>
              <a:ext cx="409433" cy="1310185"/>
            </a:xfrm>
            <a:custGeom>
              <a:avLst/>
              <a:gdLst>
                <a:gd name="connsiteX0" fmla="*/ 0 w 409433"/>
                <a:gd name="connsiteY0" fmla="*/ 1310185 h 1310185"/>
                <a:gd name="connsiteX1" fmla="*/ 68239 w 409433"/>
                <a:gd name="connsiteY1" fmla="*/ 887105 h 1310185"/>
                <a:gd name="connsiteX2" fmla="*/ 156949 w 409433"/>
                <a:gd name="connsiteY2" fmla="*/ 586854 h 1310185"/>
                <a:gd name="connsiteX3" fmla="*/ 409433 w 409433"/>
                <a:gd name="connsiteY3" fmla="*/ 0 h 131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433" h="1310185">
                  <a:moveTo>
                    <a:pt x="0" y="1310185"/>
                  </a:moveTo>
                  <a:cubicBezTo>
                    <a:pt x="21040" y="1158922"/>
                    <a:pt x="42081" y="1007660"/>
                    <a:pt x="68239" y="887105"/>
                  </a:cubicBezTo>
                  <a:cubicBezTo>
                    <a:pt x="94397" y="766550"/>
                    <a:pt x="100083" y="734705"/>
                    <a:pt x="156949" y="586854"/>
                  </a:cubicBezTo>
                  <a:cubicBezTo>
                    <a:pt x="213815" y="439003"/>
                    <a:pt x="409433" y="0"/>
                    <a:pt x="409433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 96"/>
            <p:cNvSpPr/>
            <p:nvPr/>
          </p:nvSpPr>
          <p:spPr>
            <a:xfrm>
              <a:off x="8014606" y="2535315"/>
              <a:ext cx="472552" cy="818866"/>
            </a:xfrm>
            <a:custGeom>
              <a:avLst/>
              <a:gdLst>
                <a:gd name="connsiteX0" fmla="*/ 472552 w 472552"/>
                <a:gd name="connsiteY0" fmla="*/ 818866 h 818866"/>
                <a:gd name="connsiteX1" fmla="*/ 179125 w 472552"/>
                <a:gd name="connsiteY1" fmla="*/ 655093 h 818866"/>
                <a:gd name="connsiteX2" fmla="*/ 15352 w 472552"/>
                <a:gd name="connsiteY2" fmla="*/ 382137 h 818866"/>
                <a:gd name="connsiteX3" fmla="*/ 8528 w 472552"/>
                <a:gd name="connsiteY3" fmla="*/ 95534 h 818866"/>
                <a:gd name="connsiteX4" fmla="*/ 29000 w 472552"/>
                <a:gd name="connsiteY4" fmla="*/ 0 h 81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2552" h="818866">
                  <a:moveTo>
                    <a:pt x="472552" y="818866"/>
                  </a:moveTo>
                  <a:cubicBezTo>
                    <a:pt x="363938" y="773373"/>
                    <a:pt x="255325" y="727881"/>
                    <a:pt x="179125" y="655093"/>
                  </a:cubicBezTo>
                  <a:cubicBezTo>
                    <a:pt x="102925" y="582305"/>
                    <a:pt x="43785" y="475397"/>
                    <a:pt x="15352" y="382137"/>
                  </a:cubicBezTo>
                  <a:cubicBezTo>
                    <a:pt x="-13081" y="288877"/>
                    <a:pt x="6253" y="159223"/>
                    <a:pt x="8528" y="95534"/>
                  </a:cubicBezTo>
                  <a:cubicBezTo>
                    <a:pt x="10803" y="31845"/>
                    <a:pt x="29000" y="0"/>
                    <a:pt x="2900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/>
            <p:cNvSpPr/>
            <p:nvPr/>
          </p:nvSpPr>
          <p:spPr>
            <a:xfrm>
              <a:off x="8746466" y="3019811"/>
              <a:ext cx="170597" cy="272955"/>
            </a:xfrm>
            <a:custGeom>
              <a:avLst/>
              <a:gdLst>
                <a:gd name="connsiteX0" fmla="*/ 0 w 170597"/>
                <a:gd name="connsiteY0" fmla="*/ 272955 h 272955"/>
                <a:gd name="connsiteX1" fmla="*/ 81886 w 170597"/>
                <a:gd name="connsiteY1" fmla="*/ 122829 h 272955"/>
                <a:gd name="connsiteX2" fmla="*/ 170597 w 170597"/>
                <a:gd name="connsiteY2" fmla="*/ 0 h 27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597" h="272955">
                  <a:moveTo>
                    <a:pt x="0" y="272955"/>
                  </a:moveTo>
                  <a:cubicBezTo>
                    <a:pt x="26726" y="220638"/>
                    <a:pt x="53453" y="168322"/>
                    <a:pt x="81886" y="122829"/>
                  </a:cubicBezTo>
                  <a:cubicBezTo>
                    <a:pt x="110319" y="77336"/>
                    <a:pt x="170597" y="0"/>
                    <a:pt x="170597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>
              <a:off x="8105021" y="2528491"/>
              <a:ext cx="109182" cy="238836"/>
            </a:xfrm>
            <a:custGeom>
              <a:avLst/>
              <a:gdLst>
                <a:gd name="connsiteX0" fmla="*/ 109182 w 109182"/>
                <a:gd name="connsiteY0" fmla="*/ 238836 h 238836"/>
                <a:gd name="connsiteX1" fmla="*/ 27295 w 109182"/>
                <a:gd name="connsiteY1" fmla="*/ 102358 h 238836"/>
                <a:gd name="connsiteX2" fmla="*/ 0 w 109182"/>
                <a:gd name="connsiteY2" fmla="*/ 0 h 23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182" h="238836">
                  <a:moveTo>
                    <a:pt x="109182" y="238836"/>
                  </a:moveTo>
                  <a:cubicBezTo>
                    <a:pt x="77337" y="190500"/>
                    <a:pt x="45492" y="142164"/>
                    <a:pt x="27295" y="102358"/>
                  </a:cubicBezTo>
                  <a:cubicBezTo>
                    <a:pt x="9098" y="62552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>
              <a:off x="8159612" y="2508020"/>
              <a:ext cx="116006" cy="232012"/>
            </a:xfrm>
            <a:custGeom>
              <a:avLst/>
              <a:gdLst>
                <a:gd name="connsiteX0" fmla="*/ 116006 w 116006"/>
                <a:gd name="connsiteY0" fmla="*/ 232012 h 232012"/>
                <a:gd name="connsiteX1" fmla="*/ 68239 w 116006"/>
                <a:gd name="connsiteY1" fmla="*/ 102358 h 232012"/>
                <a:gd name="connsiteX2" fmla="*/ 0 w 116006"/>
                <a:gd name="connsiteY2" fmla="*/ 0 h 23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006" h="232012">
                  <a:moveTo>
                    <a:pt x="116006" y="232012"/>
                  </a:moveTo>
                  <a:cubicBezTo>
                    <a:pt x="101789" y="186519"/>
                    <a:pt x="87573" y="141027"/>
                    <a:pt x="68239" y="102358"/>
                  </a:cubicBezTo>
                  <a:cubicBezTo>
                    <a:pt x="48905" y="63689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 100"/>
            <p:cNvSpPr/>
            <p:nvPr/>
          </p:nvSpPr>
          <p:spPr>
            <a:xfrm>
              <a:off x="8337033" y="1920717"/>
              <a:ext cx="709683" cy="826138"/>
            </a:xfrm>
            <a:custGeom>
              <a:avLst/>
              <a:gdLst>
                <a:gd name="connsiteX0" fmla="*/ 0 w 709683"/>
                <a:gd name="connsiteY0" fmla="*/ 826138 h 826138"/>
                <a:gd name="connsiteX1" fmla="*/ 163773 w 709683"/>
                <a:gd name="connsiteY1" fmla="*/ 382586 h 826138"/>
                <a:gd name="connsiteX2" fmla="*/ 593677 w 709683"/>
                <a:gd name="connsiteY2" fmla="*/ 55040 h 826138"/>
                <a:gd name="connsiteX3" fmla="*/ 709683 w 709683"/>
                <a:gd name="connsiteY3" fmla="*/ 449 h 826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9683" h="826138">
                  <a:moveTo>
                    <a:pt x="0" y="826138"/>
                  </a:moveTo>
                  <a:cubicBezTo>
                    <a:pt x="32413" y="668620"/>
                    <a:pt x="64827" y="511102"/>
                    <a:pt x="163773" y="382586"/>
                  </a:cubicBezTo>
                  <a:cubicBezTo>
                    <a:pt x="262719" y="254070"/>
                    <a:pt x="502692" y="118729"/>
                    <a:pt x="593677" y="55040"/>
                  </a:cubicBezTo>
                  <a:cubicBezTo>
                    <a:pt x="684662" y="-8650"/>
                    <a:pt x="709683" y="449"/>
                    <a:pt x="709683" y="44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/>
            <p:cNvSpPr/>
            <p:nvPr/>
          </p:nvSpPr>
          <p:spPr>
            <a:xfrm>
              <a:off x="9667690" y="1347960"/>
              <a:ext cx="999356" cy="2511188"/>
            </a:xfrm>
            <a:custGeom>
              <a:avLst/>
              <a:gdLst>
                <a:gd name="connsiteX0" fmla="*/ 184244 w 999356"/>
                <a:gd name="connsiteY0" fmla="*/ 2511188 h 2511188"/>
                <a:gd name="connsiteX1" fmla="*/ 634620 w 999356"/>
                <a:gd name="connsiteY1" fmla="*/ 2224585 h 2511188"/>
                <a:gd name="connsiteX2" fmla="*/ 900752 w 999356"/>
                <a:gd name="connsiteY2" fmla="*/ 1869743 h 2511188"/>
                <a:gd name="connsiteX3" fmla="*/ 982638 w 999356"/>
                <a:gd name="connsiteY3" fmla="*/ 1624083 h 2511188"/>
                <a:gd name="connsiteX4" fmla="*/ 996286 w 999356"/>
                <a:gd name="connsiteY4" fmla="*/ 866633 h 2511188"/>
                <a:gd name="connsiteX5" fmla="*/ 941695 w 999356"/>
                <a:gd name="connsiteY5" fmla="*/ 586854 h 2511188"/>
                <a:gd name="connsiteX6" fmla="*/ 736979 w 999356"/>
                <a:gd name="connsiteY6" fmla="*/ 327546 h 2511188"/>
                <a:gd name="connsiteX7" fmla="*/ 525438 w 999356"/>
                <a:gd name="connsiteY7" fmla="*/ 177421 h 2511188"/>
                <a:gd name="connsiteX8" fmla="*/ 307074 w 999356"/>
                <a:gd name="connsiteY8" fmla="*/ 75063 h 2511188"/>
                <a:gd name="connsiteX9" fmla="*/ 0 w 999356"/>
                <a:gd name="connsiteY9" fmla="*/ 0 h 2511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99356" h="2511188">
                  <a:moveTo>
                    <a:pt x="184244" y="2511188"/>
                  </a:moveTo>
                  <a:cubicBezTo>
                    <a:pt x="349723" y="2421340"/>
                    <a:pt x="515202" y="2331492"/>
                    <a:pt x="634620" y="2224585"/>
                  </a:cubicBezTo>
                  <a:cubicBezTo>
                    <a:pt x="754038" y="2117678"/>
                    <a:pt x="842749" y="1969827"/>
                    <a:pt x="900752" y="1869743"/>
                  </a:cubicBezTo>
                  <a:cubicBezTo>
                    <a:pt x="958755" y="1769659"/>
                    <a:pt x="966716" y="1791268"/>
                    <a:pt x="982638" y="1624083"/>
                  </a:cubicBezTo>
                  <a:cubicBezTo>
                    <a:pt x="998560" y="1456898"/>
                    <a:pt x="1003110" y="1039504"/>
                    <a:pt x="996286" y="866633"/>
                  </a:cubicBezTo>
                  <a:cubicBezTo>
                    <a:pt x="989462" y="693762"/>
                    <a:pt x="984913" y="676702"/>
                    <a:pt x="941695" y="586854"/>
                  </a:cubicBezTo>
                  <a:cubicBezTo>
                    <a:pt x="898477" y="497006"/>
                    <a:pt x="806355" y="395785"/>
                    <a:pt x="736979" y="327546"/>
                  </a:cubicBezTo>
                  <a:cubicBezTo>
                    <a:pt x="667603" y="259307"/>
                    <a:pt x="597089" y="219501"/>
                    <a:pt x="525438" y="177421"/>
                  </a:cubicBezTo>
                  <a:cubicBezTo>
                    <a:pt x="453787" y="135341"/>
                    <a:pt x="394647" y="104633"/>
                    <a:pt x="307074" y="75063"/>
                  </a:cubicBezTo>
                  <a:cubicBezTo>
                    <a:pt x="219501" y="45493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 102"/>
            <p:cNvSpPr/>
            <p:nvPr/>
          </p:nvSpPr>
          <p:spPr>
            <a:xfrm>
              <a:off x="7941159" y="2514843"/>
              <a:ext cx="1569581" cy="1405720"/>
            </a:xfrm>
            <a:custGeom>
              <a:avLst/>
              <a:gdLst>
                <a:gd name="connsiteX0" fmla="*/ 1569581 w 1569581"/>
                <a:gd name="connsiteY0" fmla="*/ 1405720 h 1405720"/>
                <a:gd name="connsiteX1" fmla="*/ 818954 w 1569581"/>
                <a:gd name="connsiteY1" fmla="*/ 1221475 h 1405720"/>
                <a:gd name="connsiteX2" fmla="*/ 320811 w 1569581"/>
                <a:gd name="connsiteY2" fmla="*/ 934872 h 1405720"/>
                <a:gd name="connsiteX3" fmla="*/ 61504 w 1569581"/>
                <a:gd name="connsiteY3" fmla="*/ 566383 h 1405720"/>
                <a:gd name="connsiteX4" fmla="*/ 89 w 1569581"/>
                <a:gd name="connsiteY4" fmla="*/ 286603 h 1405720"/>
                <a:gd name="connsiteX5" fmla="*/ 68328 w 1569581"/>
                <a:gd name="connsiteY5" fmla="*/ 0 h 140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9581" h="1405720">
                  <a:moveTo>
                    <a:pt x="1569581" y="1405720"/>
                  </a:moveTo>
                  <a:cubicBezTo>
                    <a:pt x="1298331" y="1352835"/>
                    <a:pt x="1027082" y="1299950"/>
                    <a:pt x="818954" y="1221475"/>
                  </a:cubicBezTo>
                  <a:cubicBezTo>
                    <a:pt x="610826" y="1143000"/>
                    <a:pt x="447052" y="1044054"/>
                    <a:pt x="320811" y="934872"/>
                  </a:cubicBezTo>
                  <a:cubicBezTo>
                    <a:pt x="194570" y="825690"/>
                    <a:pt x="114958" y="674428"/>
                    <a:pt x="61504" y="566383"/>
                  </a:cubicBezTo>
                  <a:cubicBezTo>
                    <a:pt x="8050" y="458338"/>
                    <a:pt x="-1048" y="381000"/>
                    <a:pt x="89" y="286603"/>
                  </a:cubicBezTo>
                  <a:cubicBezTo>
                    <a:pt x="1226" y="192206"/>
                    <a:pt x="68328" y="0"/>
                    <a:pt x="68328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 103"/>
            <p:cNvSpPr/>
            <p:nvPr/>
          </p:nvSpPr>
          <p:spPr>
            <a:xfrm>
              <a:off x="9683565" y="3579369"/>
              <a:ext cx="4596" cy="197892"/>
            </a:xfrm>
            <a:custGeom>
              <a:avLst/>
              <a:gdLst>
                <a:gd name="connsiteX0" fmla="*/ 4596 w 4596"/>
                <a:gd name="connsiteY0" fmla="*/ 197892 h 197892"/>
                <a:gd name="connsiteX1" fmla="*/ 4596 w 4596"/>
                <a:gd name="connsiteY1" fmla="*/ 0 h 19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96" h="197892">
                  <a:moveTo>
                    <a:pt x="4596" y="197892"/>
                  </a:moveTo>
                  <a:cubicBezTo>
                    <a:pt x="615" y="116574"/>
                    <a:pt x="-3365" y="35257"/>
                    <a:pt x="4596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 104"/>
            <p:cNvSpPr/>
            <p:nvPr/>
          </p:nvSpPr>
          <p:spPr>
            <a:xfrm>
              <a:off x="8998697" y="3033458"/>
              <a:ext cx="54843" cy="252484"/>
            </a:xfrm>
            <a:custGeom>
              <a:avLst/>
              <a:gdLst>
                <a:gd name="connsiteX0" fmla="*/ 54843 w 54843"/>
                <a:gd name="connsiteY0" fmla="*/ 252484 h 252484"/>
                <a:gd name="connsiteX1" fmla="*/ 7076 w 54843"/>
                <a:gd name="connsiteY1" fmla="*/ 136478 h 252484"/>
                <a:gd name="connsiteX2" fmla="*/ 252 w 54843"/>
                <a:gd name="connsiteY2" fmla="*/ 0 h 252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843" h="252484">
                  <a:moveTo>
                    <a:pt x="54843" y="252484"/>
                  </a:moveTo>
                  <a:cubicBezTo>
                    <a:pt x="35508" y="215521"/>
                    <a:pt x="16174" y="178559"/>
                    <a:pt x="7076" y="136478"/>
                  </a:cubicBezTo>
                  <a:cubicBezTo>
                    <a:pt x="-2023" y="94397"/>
                    <a:pt x="252" y="0"/>
                    <a:pt x="252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 105"/>
            <p:cNvSpPr/>
            <p:nvPr/>
          </p:nvSpPr>
          <p:spPr>
            <a:xfrm>
              <a:off x="9053540" y="3033458"/>
              <a:ext cx="75063" cy="225188"/>
            </a:xfrm>
            <a:custGeom>
              <a:avLst/>
              <a:gdLst>
                <a:gd name="connsiteX0" fmla="*/ 75063 w 75063"/>
                <a:gd name="connsiteY0" fmla="*/ 225188 h 225188"/>
                <a:gd name="connsiteX1" fmla="*/ 40944 w 75063"/>
                <a:gd name="connsiteY1" fmla="*/ 68239 h 225188"/>
                <a:gd name="connsiteX2" fmla="*/ 0 w 75063"/>
                <a:gd name="connsiteY2" fmla="*/ 0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63" h="225188">
                  <a:moveTo>
                    <a:pt x="75063" y="225188"/>
                  </a:moveTo>
                  <a:cubicBezTo>
                    <a:pt x="64258" y="165479"/>
                    <a:pt x="53454" y="105770"/>
                    <a:pt x="40944" y="68239"/>
                  </a:cubicBezTo>
                  <a:cubicBezTo>
                    <a:pt x="28433" y="30708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 106"/>
            <p:cNvSpPr/>
            <p:nvPr/>
          </p:nvSpPr>
          <p:spPr>
            <a:xfrm>
              <a:off x="9271904" y="1436670"/>
              <a:ext cx="823761" cy="1903863"/>
            </a:xfrm>
            <a:custGeom>
              <a:avLst/>
              <a:gdLst>
                <a:gd name="connsiteX0" fmla="*/ 0 w 823761"/>
                <a:gd name="connsiteY0" fmla="*/ 1903863 h 1903863"/>
                <a:gd name="connsiteX1" fmla="*/ 511791 w 823761"/>
                <a:gd name="connsiteY1" fmla="*/ 1535373 h 1903863"/>
                <a:gd name="connsiteX2" fmla="*/ 805218 w 823761"/>
                <a:gd name="connsiteY2" fmla="*/ 1037230 h 1903863"/>
                <a:gd name="connsiteX3" fmla="*/ 764275 w 823761"/>
                <a:gd name="connsiteY3" fmla="*/ 586854 h 1903863"/>
                <a:gd name="connsiteX4" fmla="*/ 525439 w 823761"/>
                <a:gd name="connsiteY4" fmla="*/ 184245 h 1903863"/>
                <a:gd name="connsiteX5" fmla="*/ 341194 w 823761"/>
                <a:gd name="connsiteY5" fmla="*/ 0 h 190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761" h="1903863">
                  <a:moveTo>
                    <a:pt x="0" y="1903863"/>
                  </a:moveTo>
                  <a:cubicBezTo>
                    <a:pt x="188794" y="1791837"/>
                    <a:pt x="377588" y="1679812"/>
                    <a:pt x="511791" y="1535373"/>
                  </a:cubicBezTo>
                  <a:cubicBezTo>
                    <a:pt x="645994" y="1390934"/>
                    <a:pt x="763137" y="1195316"/>
                    <a:pt x="805218" y="1037230"/>
                  </a:cubicBezTo>
                  <a:cubicBezTo>
                    <a:pt x="847299" y="879143"/>
                    <a:pt x="810905" y="729018"/>
                    <a:pt x="764275" y="586854"/>
                  </a:cubicBezTo>
                  <a:cubicBezTo>
                    <a:pt x="717645" y="444690"/>
                    <a:pt x="595952" y="282054"/>
                    <a:pt x="525439" y="184245"/>
                  </a:cubicBezTo>
                  <a:cubicBezTo>
                    <a:pt x="454926" y="86436"/>
                    <a:pt x="341194" y="0"/>
                    <a:pt x="341194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 107"/>
            <p:cNvSpPr/>
            <p:nvPr/>
          </p:nvSpPr>
          <p:spPr>
            <a:xfrm>
              <a:off x="8807881" y="3490658"/>
              <a:ext cx="743803" cy="375314"/>
            </a:xfrm>
            <a:custGeom>
              <a:avLst/>
              <a:gdLst>
                <a:gd name="connsiteX0" fmla="*/ 0 w 743803"/>
                <a:gd name="connsiteY0" fmla="*/ 375314 h 375314"/>
                <a:gd name="connsiteX1" fmla="*/ 423080 w 743803"/>
                <a:gd name="connsiteY1" fmla="*/ 156950 h 375314"/>
                <a:gd name="connsiteX2" fmla="*/ 743803 w 743803"/>
                <a:gd name="connsiteY2" fmla="*/ 0 h 375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803" h="375314">
                  <a:moveTo>
                    <a:pt x="0" y="375314"/>
                  </a:moveTo>
                  <a:lnTo>
                    <a:pt x="423080" y="156950"/>
                  </a:lnTo>
                  <a:cubicBezTo>
                    <a:pt x="547047" y="94398"/>
                    <a:pt x="743803" y="0"/>
                    <a:pt x="743803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 108"/>
            <p:cNvSpPr/>
            <p:nvPr/>
          </p:nvSpPr>
          <p:spPr>
            <a:xfrm>
              <a:off x="8650931" y="3552073"/>
              <a:ext cx="6824" cy="245660"/>
            </a:xfrm>
            <a:custGeom>
              <a:avLst/>
              <a:gdLst>
                <a:gd name="connsiteX0" fmla="*/ 6824 w 6824"/>
                <a:gd name="connsiteY0" fmla="*/ 245660 h 245660"/>
                <a:gd name="connsiteX1" fmla="*/ 0 w 6824"/>
                <a:gd name="connsiteY1" fmla="*/ 0 h 24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24" h="245660">
                  <a:moveTo>
                    <a:pt x="6824" y="24566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 109"/>
            <p:cNvSpPr/>
            <p:nvPr/>
          </p:nvSpPr>
          <p:spPr>
            <a:xfrm>
              <a:off x="8323385" y="3047106"/>
              <a:ext cx="238836" cy="771099"/>
            </a:xfrm>
            <a:custGeom>
              <a:avLst/>
              <a:gdLst>
                <a:gd name="connsiteX0" fmla="*/ 238836 w 238836"/>
                <a:gd name="connsiteY0" fmla="*/ 771099 h 771099"/>
                <a:gd name="connsiteX1" fmla="*/ 88710 w 238836"/>
                <a:gd name="connsiteY1" fmla="*/ 504967 h 771099"/>
                <a:gd name="connsiteX2" fmla="*/ 0 w 238836"/>
                <a:gd name="connsiteY2" fmla="*/ 0 h 77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836" h="771099">
                  <a:moveTo>
                    <a:pt x="238836" y="771099"/>
                  </a:moveTo>
                  <a:cubicBezTo>
                    <a:pt x="183676" y="702291"/>
                    <a:pt x="128516" y="633483"/>
                    <a:pt x="88710" y="504967"/>
                  </a:cubicBezTo>
                  <a:cubicBezTo>
                    <a:pt x="48904" y="376450"/>
                    <a:pt x="0" y="0"/>
                    <a:pt x="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Right Arrow 122"/>
              <p:cNvSpPr/>
              <p:nvPr/>
            </p:nvSpPr>
            <p:spPr>
              <a:xfrm>
                <a:off x="4250692" y="4101554"/>
                <a:ext cx="1232916" cy="705939"/>
              </a:xfrm>
              <a:prstGeom prst="rightArrow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Fira Sans Book" panose="00000400000000000000" pitchFamily="50" charset="0"/>
                          <a:cs typeface="Times New Roman" panose="02020603050405020304" pitchFamily="18" charset="0"/>
                        </a:rPr>
                        <m:t>𝜋</m:t>
                      </m:r>
                    </m:oMath>
                  </m:oMathPara>
                </a14:m>
                <a:endParaRPr lang="en-US" sz="2500" dirty="0" smtClean="0">
                  <a:solidFill>
                    <a:schemeClr val="tx1"/>
                  </a:solidFill>
                  <a:ea typeface="Fira Sans Book" panose="00000400000000000000" pitchFamily="50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3" name="Right Arrow 1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692" y="4101554"/>
                <a:ext cx="1232916" cy="705939"/>
              </a:xfrm>
              <a:prstGeom prst="rightArrow">
                <a:avLst/>
              </a:prstGeom>
              <a:blipFill rotWithShape="0"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/>
              <p:cNvSpPr txBox="1"/>
              <p:nvPr/>
            </p:nvSpPr>
            <p:spPr>
              <a:xfrm>
                <a:off x="686622" y="1545626"/>
                <a:ext cx="7132315" cy="10149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20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Graph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𝐺</m:t>
                    </m:r>
                  </m:oMath>
                </a14:m>
                <a:r>
                  <a:rPr lang="en-US" sz="20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: set of nodes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Sans Book" charset="0"/>
                            <a:cs typeface="Fira Sans Book" charset="0"/>
                          </a:rPr>
                          <m:t>𝑛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= 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{</m:t>
                    </m:r>
                    <m: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 1,…,</m:t>
                    </m:r>
                    <m: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𝑛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}</m:t>
                    </m:r>
                  </m:oMath>
                </a14:m>
                <a:endParaRPr lang="en-US" sz="20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endParaRPr>
              </a:p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20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youngest node label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𝑛</m:t>
                    </m:r>
                  </m:oMath>
                </a14:m>
                <a:r>
                  <a:rPr lang="en-US" sz="20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oldest node label is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1</m:t>
                    </m:r>
                  </m:oMath>
                </a14:m>
                <a:endParaRPr lang="en-US" sz="20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124" name="TextBox 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22" y="1545626"/>
                <a:ext cx="7132315" cy="1014973"/>
              </a:xfrm>
              <a:prstGeom prst="rect">
                <a:avLst/>
              </a:prstGeom>
              <a:blipFill rotWithShape="0">
                <a:blip r:embed="rId6"/>
                <a:stretch>
                  <a:fillRect l="-9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/>
              <p:cNvSpPr txBox="1"/>
              <p:nvPr/>
            </p:nvSpPr>
            <p:spPr>
              <a:xfrm>
                <a:off x="3296852" y="5108528"/>
                <a:ext cx="3593467" cy="9120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Apply a </a:t>
                </a:r>
                <a:r>
                  <a:rPr lang="en-US" sz="1600" dirty="0" smtClean="0">
                    <a:solidFill>
                      <a:srgbClr val="C00000"/>
                    </a:solidFill>
                    <a:latin typeface="+mn-lt"/>
                    <a:ea typeface="Fira Sans Book" charset="0"/>
                    <a:cs typeface="Fira Sans Book" charset="0"/>
                  </a:rPr>
                  <a:t>random permutation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𝜋</m:t>
                    </m:r>
                  </m:oMath>
                </a14:m>
                <a:r>
                  <a:rPr lang="en-US" sz="1600" dirty="0" smtClean="0">
                    <a:solidFill>
                      <a:srgbClr val="C00000"/>
                    </a:solidFill>
                    <a:latin typeface="+mn-lt"/>
                    <a:ea typeface="Fira Sans Book" charset="0"/>
                    <a:cs typeface="Fira Sans Book" charset="0"/>
                  </a:rPr>
                  <a:t> </a:t>
                </a:r>
              </a:p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Sans Book" charset="0"/>
                            <a:cs typeface="Fira Sans Book" charset="0"/>
                          </a:rPr>
                          <m:t>𝑆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Sans Book" charset="0"/>
                            <a:cs typeface="Fira Sans Book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. Observed graph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Sans Book" charset="0"/>
                            <a:cs typeface="Fira Sans Book" charset="0"/>
                          </a:rPr>
                          <m:t>𝐺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Sans Book" charset="0"/>
                            <a:cs typeface="Fira Sans Book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𝜋</m:t>
                    </m:r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𝐺</m:t>
                    </m:r>
                    <m:r>
                      <a:rPr lang="en-US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Fira Sans Book" charset="0"/>
                        <a:cs typeface="Fira Sans Book" charset="0"/>
                      </a:rPr>
                      <m:t>)</m:t>
                    </m:r>
                  </m:oMath>
                </a14:m>
                <a:endParaRPr lang="en-US" sz="160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125" name="TextBox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852" y="5108528"/>
                <a:ext cx="3593467" cy="912076"/>
              </a:xfrm>
              <a:prstGeom prst="rect">
                <a:avLst/>
              </a:prstGeom>
              <a:blipFill rotWithShape="0">
                <a:blip r:embed="rId7"/>
                <a:stretch>
                  <a:fillRect l="-10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/>
              <p:cNvSpPr txBox="1"/>
              <p:nvPr/>
            </p:nvSpPr>
            <p:spPr>
              <a:xfrm>
                <a:off x="5041883" y="5938491"/>
                <a:ext cx="2992168" cy="4946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en-US" sz="1400" dirty="0" smtClean="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Fira Sans Book" panose="00000400000000000000" pitchFamily="50" charset="0"/>
                  </a:rPr>
                  <a:t>Symmetric group 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Fira Sans Book" panose="00000400000000000000" pitchFamily="50" charset="0"/>
                      </a:rPr>
                      <m:t>𝑛</m:t>
                    </m:r>
                  </m:oMath>
                </a14:m>
                <a:r>
                  <a:rPr lang="en-US" sz="1400" dirty="0" smtClean="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Fira Sans Book" panose="00000400000000000000" pitchFamily="50" charset="0"/>
                  </a:rPr>
                  <a:t> letters</a:t>
                </a:r>
              </a:p>
            </p:txBody>
          </p:sp>
        </mc:Choice>
        <mc:Fallback xmlns=""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1883" y="5938491"/>
                <a:ext cx="2992168" cy="494650"/>
              </a:xfrm>
              <a:prstGeom prst="rect">
                <a:avLst/>
              </a:prstGeom>
              <a:blipFill rotWithShape="0">
                <a:blip r:embed="rId8"/>
                <a:stretch>
                  <a:fillRect l="-6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Curved Connector 126"/>
          <p:cNvCxnSpPr/>
          <p:nvPr/>
        </p:nvCxnSpPr>
        <p:spPr>
          <a:xfrm rot="10800000">
            <a:off x="4017900" y="5924830"/>
            <a:ext cx="986473" cy="270129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15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5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000"/>
                            </p:stCondLst>
                            <p:childTnLst>
                              <p:par>
                                <p:cTn id="84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0"/>
                            </p:stCondLst>
                            <p:childTnLst>
                              <p:par>
                                <p:cTn id="9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500"/>
                            </p:stCondLst>
                            <p:childTnLst>
                              <p:par>
                                <p:cTn id="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1000"/>
                            </p:stCondLst>
                            <p:childTnLst>
                              <p:par>
                                <p:cTn id="9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2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0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0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0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5500"/>
                            </p:stCondLst>
                            <p:childTnLst>
                              <p:par>
                                <p:cTn id="1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6500"/>
                            </p:stCondLst>
                            <p:childTnLst>
                              <p:par>
                                <p:cTn id="138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7500"/>
                            </p:stCondLst>
                            <p:childTnLst>
                              <p:par>
                                <p:cTn id="1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8000"/>
                            </p:stCondLst>
                            <p:childTnLst>
                              <p:par>
                                <p:cTn id="1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8500"/>
                            </p:stCondLst>
                            <p:childTnLst>
                              <p:par>
                                <p:cTn id="1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9000"/>
                            </p:stCondLst>
                            <p:childTnLst>
                              <p:par>
                                <p:cTn id="156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20000"/>
                            </p:stCondLst>
                            <p:childTnLst>
                              <p:par>
                                <p:cTn id="1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20500"/>
                            </p:stCondLst>
                            <p:childTnLst>
                              <p:par>
                                <p:cTn id="1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21000"/>
                            </p:stCondLst>
                            <p:childTnLst>
                              <p:par>
                                <p:cTn id="1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21500"/>
                            </p:stCondLst>
                            <p:childTnLst>
                              <p:par>
                                <p:cTn id="174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22500"/>
                            </p:stCondLst>
                            <p:childTnLst>
                              <p:par>
                                <p:cTn id="1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23000"/>
                            </p:stCondLst>
                            <p:childTnLst>
                              <p:par>
                                <p:cTn id="1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23500"/>
                            </p:stCondLst>
                            <p:childTnLst>
                              <p:par>
                                <p:cTn id="18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24000"/>
                            </p:stCondLst>
                            <p:childTnLst>
                              <p:par>
                                <p:cTn id="192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9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25000"/>
                            </p:stCondLst>
                            <p:childTnLst>
                              <p:par>
                                <p:cTn id="19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25500"/>
                            </p:stCondLst>
                            <p:childTnLst>
                              <p:par>
                                <p:cTn id="20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26000"/>
                            </p:stCondLst>
                            <p:childTnLst>
                              <p:par>
                                <p:cTn id="20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26500"/>
                            </p:stCondLst>
                            <p:childTnLst>
                              <p:par>
                                <p:cTn id="2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9" grpId="0" animBg="1"/>
      <p:bldP spid="20" grpId="0" animBg="1"/>
      <p:bldP spid="21" grpId="0" animBg="1"/>
      <p:bldP spid="22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3" grpId="0"/>
      <p:bldP spid="64" grpId="0"/>
      <p:bldP spid="123" grpId="0" animBg="1"/>
      <p:bldP spid="124" grpId="0"/>
      <p:bldP spid="125" grpId="0"/>
      <p:bldP spid="1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Minimax</a:t>
            </a:r>
            <a:r>
              <a:rPr lang="en-US" dirty="0" smtClean="0"/>
              <a:t> Risk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00417F-D8B2-4CCF-B626-8C25AD65705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03913" y="2790881"/>
            <a:ext cx="3573220" cy="120886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Node age estimator is a function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472" y="3268271"/>
            <a:ext cx="1591647" cy="2714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839908" y="3460401"/>
                <a:ext cx="2048121" cy="485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Fira Sans Book" panose="00000400000000000000" pitchFamily="50" charset="0"/>
                  </a:rPr>
                  <a:t>Set of graphs 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Fira Sans Book" panose="00000400000000000000" pitchFamily="50" charset="0"/>
                      </a:rPr>
                      <m:t>𝑛</m:t>
                    </m:r>
                  </m:oMath>
                </a14:m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Fira Sans Book" panose="00000400000000000000" pitchFamily="50" charset="0"/>
                  </a:rPr>
                  <a:t> vertices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9908" y="3460401"/>
                <a:ext cx="2048121" cy="485375"/>
              </a:xfrm>
              <a:prstGeom prst="rect">
                <a:avLst/>
              </a:prstGeom>
              <a:blipFill rotWithShape="0">
                <a:blip r:embed="rId3"/>
                <a:stretch>
                  <a:fillRect l="-2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03913" y="4046505"/>
            <a:ext cx="6733118" cy="74225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Minimax risk for a random graph model and a distortion measure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3120" y="4894453"/>
            <a:ext cx="4901867" cy="5000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3914" y="1608220"/>
            <a:ext cx="5661658" cy="120886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A </a:t>
            </a:r>
            <a:r>
              <a:rPr lang="en-US" dirty="0" smtClean="0">
                <a:solidFill>
                  <a:srgbClr val="FF0000"/>
                </a:solidFill>
                <a:latin typeface="+mn-lt"/>
                <a:ea typeface="Fira Sans Book" charset="0"/>
                <a:cs typeface="Fira Sans Book" charset="0"/>
              </a:rPr>
              <a:t>node age recovery problem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Fira Sans Book" charset="0"/>
                <a:cs typeface="Fira Sans Book" charset="0"/>
              </a:rPr>
              <a:t>is a tuple 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8617" y="2068617"/>
            <a:ext cx="1177719" cy="27776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30722" y="2331540"/>
            <a:ext cx="1969501" cy="485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Random graph model</a:t>
            </a:r>
          </a:p>
        </p:txBody>
      </p:sp>
      <p:cxnSp>
        <p:nvCxnSpPr>
          <p:cNvPr id="13" name="Curved Connector 12"/>
          <p:cNvCxnSpPr/>
          <p:nvPr/>
        </p:nvCxnSpPr>
        <p:spPr>
          <a:xfrm rot="10800000">
            <a:off x="5391602" y="2331368"/>
            <a:ext cx="166042" cy="149476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88030" y="2396383"/>
            <a:ext cx="2378456" cy="37635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Random adversary function</a:t>
            </a:r>
          </a:p>
        </p:txBody>
      </p:sp>
      <p:cxnSp>
        <p:nvCxnSpPr>
          <p:cNvPr id="15" name="Curved Connector 14"/>
          <p:cNvCxnSpPr/>
          <p:nvPr/>
        </p:nvCxnSpPr>
        <p:spPr>
          <a:xfrm flipV="1">
            <a:off x="4751008" y="2370223"/>
            <a:ext cx="200522" cy="101865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284666" y="2015080"/>
            <a:ext cx="2859334" cy="485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Distortion measure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b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etween permutations</a:t>
            </a:r>
          </a:p>
        </p:txBody>
      </p:sp>
      <p:cxnSp>
        <p:nvCxnSpPr>
          <p:cNvPr id="17" name="Curved Connector 16"/>
          <p:cNvCxnSpPr>
            <a:stCxn id="16" idx="1"/>
          </p:cNvCxnSpPr>
          <p:nvPr/>
        </p:nvCxnSpPr>
        <p:spPr>
          <a:xfrm rot="10800000" flipV="1">
            <a:off x="5778956" y="2257767"/>
            <a:ext cx="505711" cy="71685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</p:cNvCxnSpPr>
          <p:nvPr/>
        </p:nvCxnSpPr>
        <p:spPr>
          <a:xfrm flipV="1">
            <a:off x="4888029" y="3694147"/>
            <a:ext cx="325963" cy="894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557644" y="3083112"/>
                <a:ext cx="2877274" cy="6149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75000"/>
                    </a:schemeClr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  <a:latin typeface="+mn-lt"/>
                    <a:ea typeface="Fira Sans Book" charset="0"/>
                    <a:cs typeface="Fira Sans Book" charset="0"/>
                  </a:rPr>
                  <a:t>, i.e., it tries to recover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charset="0"/>
                            <a:ea typeface="Fira Sans Book" charset="0"/>
                            <a:cs typeface="Fira Sans Book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Sans Book" charset="0"/>
                            <a:cs typeface="Fira Sans Book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Sans Book" charset="0"/>
                            <a:cs typeface="Fira Sans Book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ea typeface="Fira Sans Book" charset="0"/>
                  <a:cs typeface="Fira Sans Book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644" y="3083112"/>
                <a:ext cx="2877274" cy="614905"/>
              </a:xfrm>
              <a:prstGeom prst="rect">
                <a:avLst/>
              </a:prstGeom>
              <a:blipFill rotWithShape="0">
                <a:blip r:embed="rId6"/>
                <a:stretch>
                  <a:fillRect l="-19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1900149" y="5324862"/>
            <a:ext cx="1739302" cy="42067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Random graph model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387040" y="4491989"/>
            <a:ext cx="1717285" cy="42067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Distortion measure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11164" y="5336344"/>
            <a:ext cx="896417" cy="42067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Estimator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88029" y="5272553"/>
            <a:ext cx="1707676" cy="40338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Adversary distribution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72092" y="4461413"/>
            <a:ext cx="1319437" cy="48745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>
                  <a:lumMod val="75000"/>
                </a:schemeClr>
              </a:buClr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Fira Sans Book" panose="00000400000000000000" pitchFamily="50" charset="0"/>
              </a:rPr>
              <a:t>Relabeled graph</a:t>
            </a:r>
          </a:p>
        </p:txBody>
      </p:sp>
      <p:cxnSp>
        <p:nvCxnSpPr>
          <p:cNvPr id="25" name="Curved Connector 24"/>
          <p:cNvCxnSpPr/>
          <p:nvPr/>
        </p:nvCxnSpPr>
        <p:spPr>
          <a:xfrm flipV="1">
            <a:off x="2638120" y="5259382"/>
            <a:ext cx="367252" cy="153924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Curved Connector 25"/>
          <p:cNvCxnSpPr/>
          <p:nvPr/>
        </p:nvCxnSpPr>
        <p:spPr>
          <a:xfrm rot="10800000" flipV="1">
            <a:off x="3334744" y="4814676"/>
            <a:ext cx="201451" cy="107738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Curved Connector 26"/>
          <p:cNvCxnSpPr/>
          <p:nvPr/>
        </p:nvCxnSpPr>
        <p:spPr>
          <a:xfrm rot="5400000" flipH="1" flipV="1">
            <a:off x="3954930" y="5363596"/>
            <a:ext cx="122573" cy="98722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Curved Connector 27"/>
          <p:cNvCxnSpPr/>
          <p:nvPr/>
        </p:nvCxnSpPr>
        <p:spPr>
          <a:xfrm rot="10800000">
            <a:off x="4751008" y="5262745"/>
            <a:ext cx="391092" cy="95404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Curved Connector 28"/>
          <p:cNvCxnSpPr/>
          <p:nvPr/>
        </p:nvCxnSpPr>
        <p:spPr>
          <a:xfrm rot="16200000" flipH="1">
            <a:off x="5696144" y="4828455"/>
            <a:ext cx="222397" cy="177988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213992" y="3457561"/>
                <a:ext cx="3034498" cy="485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Fira Sans Book" panose="00000400000000000000" pitchFamily="50" charset="0"/>
                  </a:rPr>
                  <a:t>Symmetry group 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Fira Sans Book" panose="00000400000000000000" pitchFamily="50" charset="0"/>
                      </a:rPr>
                      <m:t>𝑛</m:t>
                    </m:r>
                  </m:oMath>
                </a14:m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Fira Sans Book" panose="00000400000000000000" pitchFamily="50" charset="0"/>
                  </a:rPr>
                  <a:t> letters</a:t>
                </a: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992" y="3457561"/>
                <a:ext cx="3034498" cy="4853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414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0" grpId="0"/>
      <p:bldP spid="12" grpId="0"/>
      <p:bldP spid="14" grpId="0"/>
      <p:bldP spid="16" grpId="0"/>
      <p:bldP spid="19" grpId="0"/>
      <p:bldP spid="20" grpId="0"/>
      <p:bldP spid="21" grpId="0"/>
      <p:bldP spid="22" grpId="0"/>
      <p:bldP spid="23" grpId="0"/>
      <p:bldP spid="24" grpId="0"/>
      <p:bldP spid="3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PA@WDEPQMNFUVWYY5L6" val="4596"/>
</p:tagLst>
</file>

<file path=ppt/theme/theme1.xml><?xml version="1.0" encoding="utf-8"?>
<a:theme xmlns:a="http://schemas.openxmlformats.org/drawingml/2006/main" name="CTR-Science-Information-TEMPLATE">
  <a:themeElements>
    <a:clrScheme name="Ctr-Sci-Info">
      <a:dk1>
        <a:sysClr val="windowText" lastClr="000000"/>
      </a:dk1>
      <a:lt1>
        <a:sysClr val="window" lastClr="FFFFFF"/>
      </a:lt1>
      <a:dk2>
        <a:srgbClr val="007434"/>
      </a:dk2>
      <a:lt2>
        <a:srgbClr val="FFFFFF"/>
      </a:lt2>
      <a:accent1>
        <a:srgbClr val="00B050"/>
      </a:accent1>
      <a:accent2>
        <a:srgbClr val="A3FFCD"/>
      </a:accent2>
      <a:accent3>
        <a:srgbClr val="7FC9FF"/>
      </a:accent3>
      <a:accent4>
        <a:srgbClr val="40AFFF"/>
      </a:accent4>
      <a:accent5>
        <a:srgbClr val="00D15F"/>
      </a:accent5>
      <a:accent6>
        <a:srgbClr val="C4BD97"/>
      </a:accent6>
      <a:hlink>
        <a:srgbClr val="1FA0FF"/>
      </a:hlink>
      <a:folHlink>
        <a:srgbClr val="00528F"/>
      </a:folHlink>
    </a:clrScheme>
    <a:fontScheme name="CtrSciInfo">
      <a:majorFont>
        <a:latin typeface="Continuum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OI-STC-2011">
  <a:themeElements>
    <a:clrScheme name="Ctr-Sci-Info">
      <a:dk1>
        <a:sysClr val="windowText" lastClr="000000"/>
      </a:dk1>
      <a:lt1>
        <a:sysClr val="window" lastClr="FFFFFF"/>
      </a:lt1>
      <a:dk2>
        <a:srgbClr val="007434"/>
      </a:dk2>
      <a:lt2>
        <a:srgbClr val="FFFFFF"/>
      </a:lt2>
      <a:accent1>
        <a:srgbClr val="00B050"/>
      </a:accent1>
      <a:accent2>
        <a:srgbClr val="A3FFCD"/>
      </a:accent2>
      <a:accent3>
        <a:srgbClr val="7FC9FF"/>
      </a:accent3>
      <a:accent4>
        <a:srgbClr val="40AFFF"/>
      </a:accent4>
      <a:accent5>
        <a:srgbClr val="00D15F"/>
      </a:accent5>
      <a:accent6>
        <a:srgbClr val="C4BD97"/>
      </a:accent6>
      <a:hlink>
        <a:srgbClr val="1FA0FF"/>
      </a:hlink>
      <a:folHlink>
        <a:srgbClr val="00528F"/>
      </a:folHlink>
    </a:clrScheme>
    <a:fontScheme name="CtrSciInfo">
      <a:majorFont>
        <a:latin typeface="Continuum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CTR-Science-Information-TEMPLATE</Template>
  <TotalTime>20827</TotalTime>
  <Words>1409</Words>
  <Application>Microsoft Macintosh PowerPoint</Application>
  <PresentationFormat>On-screen Show (4:3)</PresentationFormat>
  <Paragraphs>295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Calibri</vt:lpstr>
      <vt:lpstr>Cambria</vt:lpstr>
      <vt:lpstr>Cambria Math</vt:lpstr>
      <vt:lpstr>Continuum Bold</vt:lpstr>
      <vt:lpstr>Continuum Medium</vt:lpstr>
      <vt:lpstr>Fira Sans</vt:lpstr>
      <vt:lpstr>Fira Sans Book</vt:lpstr>
      <vt:lpstr>Times</vt:lpstr>
      <vt:lpstr>Times New Roman</vt:lpstr>
      <vt:lpstr>Wingdings</vt:lpstr>
      <vt:lpstr>Arial</vt:lpstr>
      <vt:lpstr>CTR-Science-Information-TEMPLATE</vt:lpstr>
      <vt:lpstr>SOI-STC-2011</vt:lpstr>
      <vt:lpstr>Center for Science of Information</vt:lpstr>
      <vt:lpstr>Outline</vt:lpstr>
      <vt:lpstr>PowerPoint Presentation</vt:lpstr>
      <vt:lpstr>PowerPoint Presentation</vt:lpstr>
      <vt:lpstr>Outline</vt:lpstr>
      <vt:lpstr>Motivation: Infection Spread</vt:lpstr>
      <vt:lpstr>Further Motivation</vt:lpstr>
      <vt:lpstr>Formulation</vt:lpstr>
      <vt:lpstr>Minimax Risk</vt:lpstr>
      <vt:lpstr>Lower Bounds on Minmax Risk</vt:lpstr>
      <vt:lpstr>Lower Bounds on Minmax Risk (contd.)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Structural entropy of  preferential attachment graphs </vt:lpstr>
      <vt:lpstr>Optimal Compression Algorithm</vt:lpstr>
      <vt:lpstr>PowerPoint Presentation</vt:lpstr>
      <vt:lpstr>PowerPoint Presentation</vt:lpstr>
      <vt:lpstr>PowerPoint Presentation</vt:lpstr>
      <vt:lpstr>PowerPoint Presentation</vt:lpstr>
      <vt:lpstr>Approximating via Peeling algorithm</vt:lpstr>
      <vt:lpstr>PowerPoint Presentation</vt:lpstr>
      <vt:lpstr>PowerPoint Presentation</vt:lpstr>
      <vt:lpstr>PowerPoint Presentation</vt:lpstr>
      <vt:lpstr>PowerPoint Presentation</vt:lpstr>
    </vt:vector>
  </TitlesOfParts>
  <Company>Engineering Computer Network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Emerging Frontiers of  Science of Information</dc:title>
  <dc:creator>lahowell</dc:creator>
  <cp:lastModifiedBy>Jithin K Sreedharan</cp:lastModifiedBy>
  <cp:revision>1491</cp:revision>
  <cp:lastPrinted>2017-10-07T13:58:17Z</cp:lastPrinted>
  <dcterms:created xsi:type="dcterms:W3CDTF">2009-09-11T21:07:35Z</dcterms:created>
  <dcterms:modified xsi:type="dcterms:W3CDTF">2017-10-07T14:18:51Z</dcterms:modified>
</cp:coreProperties>
</file>